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62"/>
  </p:notesMasterIdLst>
  <p:sldIdLst>
    <p:sldId id="256" r:id="rId2"/>
    <p:sldId id="359" r:id="rId3"/>
    <p:sldId id="361" r:id="rId4"/>
    <p:sldId id="363" r:id="rId5"/>
    <p:sldId id="364" r:id="rId6"/>
    <p:sldId id="305" r:id="rId7"/>
    <p:sldId id="306" r:id="rId8"/>
    <p:sldId id="362" r:id="rId9"/>
    <p:sldId id="2073" r:id="rId10"/>
    <p:sldId id="365" r:id="rId11"/>
    <p:sldId id="357" r:id="rId12"/>
    <p:sldId id="369" r:id="rId13"/>
    <p:sldId id="2074" r:id="rId14"/>
    <p:sldId id="356" r:id="rId15"/>
    <p:sldId id="355" r:id="rId16"/>
    <p:sldId id="309" r:id="rId17"/>
    <p:sldId id="370" r:id="rId18"/>
    <p:sldId id="312" r:id="rId19"/>
    <p:sldId id="2075" r:id="rId20"/>
    <p:sldId id="322" r:id="rId21"/>
    <p:sldId id="321" r:id="rId22"/>
    <p:sldId id="310" r:id="rId23"/>
    <p:sldId id="323" r:id="rId24"/>
    <p:sldId id="372" r:id="rId25"/>
    <p:sldId id="373" r:id="rId26"/>
    <p:sldId id="324" r:id="rId27"/>
    <p:sldId id="325" r:id="rId28"/>
    <p:sldId id="326" r:id="rId29"/>
    <p:sldId id="315" r:id="rId30"/>
    <p:sldId id="327" r:id="rId31"/>
    <p:sldId id="316" r:id="rId32"/>
    <p:sldId id="329" r:id="rId33"/>
    <p:sldId id="374" r:id="rId34"/>
    <p:sldId id="330" r:id="rId35"/>
    <p:sldId id="331" r:id="rId36"/>
    <p:sldId id="332" r:id="rId37"/>
    <p:sldId id="333" r:id="rId38"/>
    <p:sldId id="334" r:id="rId39"/>
    <p:sldId id="339" r:id="rId40"/>
    <p:sldId id="352" r:id="rId41"/>
    <p:sldId id="353" r:id="rId42"/>
    <p:sldId id="351" r:id="rId43"/>
    <p:sldId id="340" r:id="rId44"/>
    <p:sldId id="341" r:id="rId45"/>
    <p:sldId id="342" r:id="rId46"/>
    <p:sldId id="343" r:id="rId47"/>
    <p:sldId id="275" r:id="rId48"/>
    <p:sldId id="276" r:id="rId49"/>
    <p:sldId id="347" r:id="rId50"/>
    <p:sldId id="348" r:id="rId51"/>
    <p:sldId id="349" r:id="rId52"/>
    <p:sldId id="350" r:id="rId53"/>
    <p:sldId id="375" r:id="rId54"/>
    <p:sldId id="2070" r:id="rId55"/>
    <p:sldId id="1990" r:id="rId56"/>
    <p:sldId id="2072" r:id="rId57"/>
    <p:sldId id="2071" r:id="rId58"/>
    <p:sldId id="2061" r:id="rId59"/>
    <p:sldId id="497" r:id="rId60"/>
    <p:sldId id="360" r:id="rId61"/>
  </p:sldIdLst>
  <p:sldSz cx="10080625" cy="7559675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1pPr>
    <a:lvl2pPr marL="742950" indent="-28575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2pPr>
    <a:lvl3pPr marL="11430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3pPr>
    <a:lvl4pPr marL="16002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4pPr>
    <a:lvl5pPr marL="20574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DF"/>
    <a:srgbClr val="FF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84831"/>
  </p:normalViewPr>
  <p:slideViewPr>
    <p:cSldViewPr>
      <p:cViewPr>
        <p:scale>
          <a:sx n="70" d="100"/>
          <a:sy n="70" d="100"/>
        </p:scale>
        <p:origin x="1152" y="768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4571 24575,'24'0'0,"8"0"0,10 0 0,6 0 0,16 0 0,-12 0 0,20 0 0,-6 0 0,1 0 0,6-6 0,-8-1 0,-7-6 0,5-5 0,-20 5 0,5-10 0,-8 10 0,-11-2 0,9-2 0,-16 1 0,9-1 0,-9-2 0,10 2 0,-5-4 0,6-1 0,1 0 0,-1 0 0,1-7 0,6 5 0,-3-5 0,9 5 0,-10-4 0,4 3 0,-4-9 0,6 2 0,-5 2 0,5-6 0,-5-1 0,-1-1 0,3-12 0,-9 14 0,6-7 0,-5 1 0,6 4 0,10-20 0,-15 19 0,14-18 0,-22 22 0,6-14 0,0 6 0,-4-6 0,5-1 0,-1-5 0,-4 5 0,6-13 0,-1 11 0,-4-12 0,11 5 0,-11-6 0,11-1 0,-5 2 0,6-1 0,0 0-904,11-21 904,-7 7 0,-13 31 0,0-2 0,-5-4 0,-1 2 0,2 6 0,-1 0 0,0-7 0,-2 0 0,12-31-436,-1 9 436,-6-7 0,-2 15 0,1-7 0,0 1 0,-1 5 0,-5-5 0,4 8 0,-4-9 0,-1 7 0,6-7 0,-12 9 0,10 8 0,-10 1 0,3 8 883,0 6-883,-4-4 457,3 11-457,-5-5 0,5 7 0,-3 0 0,14-2 0,-8-5 0,16 3 0,-3-12 0,5 11 0,7-12 0,1 11 0,2-12 0,19-5 0,-16 7 0,10 1 0,-17 12 0,-15 14 0,5-7 0,-6 8 0,6-1 0,0 0 0,7-1 0,2 5 0,-1-4 0,-1 9 0,-7-7 0,1 7 0,-1 2 0,0 6 0,0 5 0,0 0 0,0 0 0,22 0 0,-2 0 0,11 0 0,0 0 0,-7 0 0,1 0 0,-2 0 0,-8 6 0,0 0 0,-7 6 0,-1-1 0,-7 5 0,1 2 0,-7 3 0,5 1 0,-4 5 0,22 13 0,-10-1 0,9 0 0,-13-4 0,-8-12 0,6 11 0,-12-12 0,6 11 0,-7-11 0,7 11 0,-6-11 0,6 11 0,-6 1 0,0 1 0,2 11 0,6-3 0,-4 6 0,5 1 0,-2 19 0,-4-15 0,5 15 0,-6-20 0,-5-1 0,3-7 0,-9 6 0,9-6 0,-9 1 0,9 4 0,-9-11 0,9 5 0,-10-7 0,4 0 0,0 1 0,-3 5 0,3-4 0,-4 12 0,10 16 0,-7-10 0,7 17 0,-10-22 0,0 0 0,6 0 0,-5 1 0,5-1 0,-6 0 0,0 0 0,0 0 0,-1-6 0,1 4 0,0-4 0,4-1 0,-2 6 0,2-6 0,1 7 0,2 15 0,-1-17 0,4 15 0,-9-26 0,8 4 0,-8 1 0,8-5 0,-2 12 0,3-12 0,9 13 0,-7-6 0,12 2 0,-5-2 0,7 1 0,-2-5 0,2 5 0,-2-7 0,-6-1 0,3-5 0,-4 3 0,6-3 0,1 6 0,-7-7 0,6 5 0,-12-6 0,5 7 0,-1-7 0,-4 4 0,4-4 0,-4 5 0,-2-5 0,7 5 0,-5-6 0,5 8 0,-1-7 0,3 5 0,3-9 0,2 4 0,-2-5 0,0-1 0,7 1 0,-5-6 0,11 6 0,-4-10 0,-1 4 0,27 5 0,-21-7 0,30 8 0,-27-11 0,6 0 0,-8 0 0,-6 0 0,4 0 0,-4 0 0,6 0 0,0 0 0,0 0 0,0 0 0,0 0 0,26 1 0,-4 0 0,-1-5 0,2-1 0,8 1-349,-15-5 0,-1 0 349,14-3 0,9 0 0,8 0 0,-19 0 0,7 0-155,-15 0 155,15 0 0,-15 0 0,7 0 0,-9 0 0,-7 0 0,-3 0 0,-6 0 692,-14 0-692,-2 0 161,-18 0-161,-1 0 0,-1 0 0,-3 0 0,14 0 0,-7-5 0,15 4 0,2-9 0,1 9 0,4-4 0,-5 0 0,-12 3 0,3-3 0,-15 5 0,0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24575,'6'0'0,"22"0"0,70 0 0,-37 0 0,6 0-2306,1 0 1,7 0-1,3 0 2306,6 0 0,4 0 0,2 0-885,-15 0 0,2 1 0,2-1 1,1-1 884,12-1 0,2 0 0,2-1 0,1-1-342,-17 0 0,1-1 0,1 0 0,-1-1 0,1 0 342,0-1 0,1 0 0,0-1 0,-1 0 0,-3 0 0,9-1 0,-4 0 0,0-1 0,2 1-479,5 0 0,1 1 1,0-1-1,-5 2 479,10-1 0,-5 1 0,4 1 0,-13 0 0,4 0 0,0 0 0,-1 1 0,-1-1 0,0 0 0,-1 1 0,-2-1 0,18-1 0,-3 0 0,1 0 0,-22 1 0,1 1 0,-1-1 0,-1 1 0,16-2 0,0 0 0,-2 0 45,-3 0 1,0 0 0,-1 0-46,-4 1 0,-1-1 0,-2 1 0,-3 2 0,-1 0 0,-1 1 0,-3-3 0,-1 0 0,0 1 0,5 3 0,0 2 0,0 0 0,-3-3 0,-1 0 0,1 0 0,3 0 0,0 0 0,0 1 418,-4 1 1,-1 1-1,0-1-418,0-4 0,1-2 0,-1 2 0,29 3 0,-1 2 0,-28-2 0,-1-1 0,0-1 0,30 0 0,0 0 0,-29 3 0,1 2 0,-1-3 0,29-6 0,-1 0 0,0 6 0,-2 2 0,-4-5 0,-2 2 1142,-5 2 1,-1 2-1143,0-1 0,-1 0 0,-6 0 0,0 0 0,1 0 0,-1 0 0,0 0 0,1 0 0,3 0 0,4 0 0,-11 0 0,3 0 0,-3 0 0,18 0 0,0 0 0,-22 0 0,2 0 0,-3 0 0,9 0 0,-4 0 975,-8 0 0,0 0-975,11 0 0,-2 0 767,-23 0 1,1 0-768,26 0 0,-1 0 1792,0 0-1792,-10 0 0,0 0 0,11 0 0,7 0 1758,-19 0-1758,-23 0 1517,-5 0-1517,-21 0 1246,3 0-1246,-11 0 151,0 0 1,-4 0-1,-1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24575,'0'4'0,"0"16"0,0 16 0,0 28 0,0 14 0,0 17-1672,0-35 1,0 6 1671,-1 2 0,0 6 0,3-1-1142,10 24 1,2 4 1141,-7-4 0,1 6 0,1-8 0,9 2 0,2-3 0,-7-10 0,0 5 0,0-4 0,0-16 0,0-3 0,0 4 0,-2 16 0,-1 5 0,3 0-1070,6 0 1,2 0 0,-3-1 1069,-6-3 0,-2 0 0,2 0 0,8 8 0,2 0 0,-2-1-732,-6-12 0,0-2 0,0 0 732,5 5 0,2 0 0,-2-1-140,-4-8 1,-2-2-1,0 1 140,3-1 0,0 0 0,0 0 0,-3-4 0,-1-1 0,1 0 193,5 29 1,1-1-194,-7-28 0,0 0 0,1-2 0,10 24 0,-2 0 0,-10-23 0,-1 1 0,0-1 0,12 30 0,-1-1 0,-10-28 0,-2 0 0,0 1 0,4 4 0,1 0 0,-2 0 0,-2-3 0,0-2 0,0 3 244,2 5 0,1 3 1,-1-2-245,-1-3 0,-2 0 0,2 0 0,2 3 0,0 0 0,1 5-173,-3-1 0,0 5 1,0 0-1,1-3 173,4 10 0,2-3 0,-1 3 0,-5-16 0,-2 2 0,1 0 0,2-2 0,6 15 0,3-3 0,-2 4 0,-4-11 0,-1 4 0,-1 0 0,0-4 0,2 9 0,-1-4 0,0 5 0,0 0 0,1 6 0,-2-1 0,-2-5 0,-3-3 0,-2-5 0,0 6-246,2-15 1,1 6 0,0 1 0,0 0-1,-3-6 246,0 21 0,-3-4 0,1 3 0,2-5 0,0 6 0,-1-3 0,-2-13 169,-3-1 1,-2-5-170,1-10 0,0 4 0,0-6 0,0-2 0,0-4 675,0 3 1,0-2-676,0 36 3198,0-36-3198,0-17 4909,0-21-4909,0-7 0,0-9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51926520-7087-8B4D-A1C5-EECB1E05DA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57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A68DE5F-89E9-3C42-A6B6-CB4CE8D87F2B}" type="slidenum">
              <a:rPr lang="en-GB" altLang="x-none" sz="1400">
                <a:latin typeface="Times New Roman" charset="0"/>
              </a:rPr>
              <a:pPr eaLnBrk="1"/>
              <a:t>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2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10626CB-FA23-3043-985A-16C10297C4C4}" type="slidenum">
              <a:rPr lang="en-GB" altLang="x-none" sz="1400">
                <a:latin typeface="Times New Roman" charset="0"/>
              </a:rPr>
              <a:pPr eaLnBrk="1"/>
              <a:t>23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427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427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206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36D72CB-ACFD-C14A-A8A0-846B15EA3DA1}" type="slidenum">
              <a:rPr lang="en-GB" altLang="x-none" sz="1400">
                <a:latin typeface="Times New Roman" charset="0"/>
              </a:rPr>
              <a:pPr eaLnBrk="1"/>
              <a:t>26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386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073163E-6D78-2A4E-8724-5C8F3F3C3EFC}" type="slidenum">
              <a:rPr lang="en-GB" altLang="x-none" sz="1400">
                <a:latin typeface="Times New Roman" charset="0"/>
              </a:rPr>
              <a:pPr eaLnBrk="1"/>
              <a:t>27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8371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837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2565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293F86A-CE2F-C44B-9F51-EF30198EBEE9}" type="slidenum">
              <a:rPr lang="en-GB" altLang="x-none" sz="1400">
                <a:latin typeface="Times New Roman" charset="0"/>
              </a:rPr>
              <a:pPr eaLnBrk="1"/>
              <a:t>28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1442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5553FE7-F27B-BF48-BCED-F3AB90744282}" type="slidenum">
              <a:rPr lang="en-US" altLang="x-none" sz="1400">
                <a:latin typeface="Times New Roman" charset="0"/>
              </a:rPr>
              <a:pPr eaLnBrk="1"/>
              <a:t>29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577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D98693B-187A-AC4F-B9C0-89C41E735EE7}" type="slidenum">
              <a:rPr lang="en-GB" altLang="x-none" sz="1400">
                <a:latin typeface="Times New Roman" charset="0"/>
              </a:rPr>
              <a:pPr eaLnBrk="1"/>
              <a:t>30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668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B056C18-AE3C-D042-8BA2-DCA39D929646}" type="slidenum">
              <a:rPr lang="en-US" altLang="x-none" sz="1400">
                <a:latin typeface="Times New Roman" charset="0"/>
              </a:rPr>
              <a:pPr eaLnBrk="1"/>
              <a:t>31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182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F8235C4-A28E-7A46-A8B9-EC12D3D4426A}" type="slidenum">
              <a:rPr lang="en-GB" altLang="x-none" sz="1400">
                <a:latin typeface="Times New Roman" charset="0"/>
              </a:rPr>
              <a:pPr eaLnBrk="1"/>
              <a:t>32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656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553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3B54B3E-2724-104E-B040-31FFAF999CE9}" type="slidenum">
              <a:rPr lang="en-GB" altLang="x-none" sz="1400">
                <a:latin typeface="Times New Roman" charset="0"/>
              </a:rPr>
              <a:pPr eaLnBrk="1"/>
              <a:t>34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492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9C5267D-3534-084A-8CB8-BF31B96BABF0}" type="slidenum">
              <a:rPr lang="en-GB" altLang="x-none" sz="1400">
                <a:latin typeface="Times New Roman" charset="0"/>
              </a:rPr>
              <a:pPr eaLnBrk="1"/>
              <a:t>35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31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10528A6-BA26-5B46-BECB-251451912EB7}" type="slidenum">
              <a:rPr lang="en-GB" altLang="x-none" sz="1400">
                <a:latin typeface="Times New Roman" charset="0"/>
              </a:rPr>
              <a:pPr eaLnBrk="1"/>
              <a:t>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0771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9D388AB-07CA-664A-94A8-E29A5531EAF9}" type="slidenum">
              <a:rPr lang="en-GB" altLang="x-none" sz="1400">
                <a:latin typeface="Times New Roman" charset="0"/>
              </a:rPr>
              <a:pPr eaLnBrk="1"/>
              <a:t>36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3706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00EA1D21-075D-5F44-99D6-120ADAC8DC39}" type="slidenum">
              <a:rPr lang="en-GB" altLang="x-none" sz="1400">
                <a:latin typeface="Times New Roman" charset="0"/>
              </a:rPr>
              <a:pPr eaLnBrk="1"/>
              <a:t>37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033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B8FA7FD-8D57-754B-A27C-7385FB4E61C3}" type="slidenum">
              <a:rPr lang="en-GB" altLang="x-none" sz="1400">
                <a:latin typeface="Times New Roman" charset="0"/>
              </a:rPr>
              <a:pPr eaLnBrk="1"/>
              <a:t>38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680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1514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D47644F-C017-FC4A-A41C-E49657DA648F}" type="slidenum">
              <a:rPr lang="en-GB" altLang="x-none" sz="1400">
                <a:latin typeface="Times New Roman" charset="0"/>
              </a:rPr>
              <a:pPr eaLnBrk="1"/>
              <a:t>39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1780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61DE84FC-9E5F-6A48-94C2-66C51DC34CB7}" type="slidenum">
              <a:rPr lang="en-GB" altLang="x-none" sz="1400">
                <a:latin typeface="Times New Roman" charset="0"/>
              </a:rPr>
              <a:pPr eaLnBrk="1"/>
              <a:t>43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90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8767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44BF61A-6499-864A-AC1E-98AC132D2718}" type="slidenum">
              <a:rPr lang="en-GB" altLang="x-none" sz="1400">
                <a:latin typeface="Times New Roman" charset="0"/>
              </a:rPr>
              <a:pPr eaLnBrk="1"/>
              <a:t>44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836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4086FDA-9A2B-194D-80BB-DCC249FABEC6}" type="slidenum">
              <a:rPr lang="en-GB" altLang="x-none" sz="1400">
                <a:latin typeface="Times New Roman" charset="0"/>
              </a:rPr>
              <a:pPr eaLnBrk="1"/>
              <a:t>45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318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31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1108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CCD7903-974E-254F-B399-A15C988FF913}" type="slidenum">
              <a:rPr lang="en-GB" altLang="x-none" sz="1400">
                <a:latin typeface="Times New Roman" charset="0"/>
              </a:rPr>
              <a:pPr eaLnBrk="1"/>
              <a:t>46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523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068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Bouttier</a:t>
            </a:r>
            <a:r>
              <a:rPr lang="en-US" dirty="0"/>
              <a:t> and Courtier (1999) … should be self evident, but discuss with students. Mention 4D VAR … </a:t>
            </a:r>
            <a:r>
              <a:rPr lang="en-US" dirty="0" err="1"/>
              <a:t>ie</a:t>
            </a:r>
            <a:r>
              <a:rPr lang="en-US" dirty="0"/>
              <a:t> lots of these things happening over 3D space.</a:t>
            </a:r>
            <a:r>
              <a:rPr lang="en-US" baseline="0" dirty="0"/>
              <a:t> </a:t>
            </a:r>
            <a:r>
              <a:rPr lang="en-US" dirty="0"/>
              <a:t>Note that *normally* what is done is to adjust the initial conditions, </a:t>
            </a:r>
            <a:r>
              <a:rPr lang="en-US" dirty="0" err="1"/>
              <a:t>eg</a:t>
            </a:r>
            <a:r>
              <a:rPr lang="en-US" dirty="0"/>
              <a:t> in NWP.</a:t>
            </a:r>
            <a:r>
              <a:rPr lang="en-US" baseline="0" dirty="0"/>
              <a:t> </a:t>
            </a:r>
            <a:r>
              <a:rPr lang="en-US" dirty="0"/>
              <a:t>The ‘prior’ here is from a previous model run,</a:t>
            </a:r>
            <a:r>
              <a:rPr lang="en-US" baseline="0" dirty="0"/>
              <a:t> or sometimes a climatology (average). Discuss advantages/disadvantages of strong constraint (trust the model … can correct for short </a:t>
            </a:r>
            <a:r>
              <a:rPr lang="en-US" baseline="0"/>
              <a:t>term differences)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66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83% reduction in GPP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0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1E0743BF-56B6-7F42-BE98-A483E44B5532}" type="slidenum">
              <a:rPr lang="en-GB" altLang="x-none" sz="1400">
                <a:latin typeface="Times New Roman" charset="0"/>
              </a:rPr>
              <a:pPr eaLnBrk="1"/>
              <a:t>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5232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0380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3154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18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F9649-A1DB-4D16-BB49-EE13FFB2B40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35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62676CD-6952-274A-A912-A33357183B77}" type="slidenum">
              <a:rPr lang="en-GB" altLang="x-none" sz="1400">
                <a:latin typeface="Times New Roman" charset="0"/>
              </a:rPr>
              <a:pPr eaLnBrk="1"/>
              <a:t>16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78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18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30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19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21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8F269A4-AFAF-5C48-9477-F7B08878B1C5}" type="slidenum">
              <a:rPr lang="en-GB" altLang="x-none" sz="1400">
                <a:latin typeface="Times New Roman" charset="0"/>
              </a:rPr>
              <a:pPr eaLnBrk="1"/>
              <a:t>20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33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9312501-0814-EC4D-A0AA-0738AAAAB64A}" type="slidenum">
              <a:rPr lang="en-GB" altLang="x-none" sz="1400">
                <a:latin typeface="Times New Roman" charset="0"/>
              </a:rPr>
              <a:pPr eaLnBrk="1"/>
              <a:t>21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1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2557665-0093-8145-B957-50BA539ACC8E}" type="slidenum">
              <a:rPr lang="en-US" altLang="x-none" sz="1400">
                <a:latin typeface="Times New Roman" charset="0"/>
              </a:rPr>
              <a:pPr eaLnBrk="1"/>
              <a:t>22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41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_sm_bl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NCEO_logo_lr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2888" y="4284663"/>
            <a:ext cx="7056437" cy="1931987"/>
          </a:xfrm>
          <a:solidFill>
            <a:srgbClr val="99CC00"/>
          </a:solidFill>
        </p:spPr>
        <p:txBody>
          <a:bodyPr/>
          <a:lstStyle>
            <a:lvl1pPr marL="0" indent="0" algn="ctr">
              <a:spcAft>
                <a:spcPct val="0"/>
              </a:spcAft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ED92E-2888-844C-94C2-8FB15BD865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1625"/>
            <a:ext cx="6648450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EB0F-6318-DA4F-8186-9E0ACBC290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F25BA-1BFD-9547-A2A9-3A185E6726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6754-F929-E643-80B3-6E76ECBCE8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35BA-F629-3D4E-BB9C-7133D433D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8E9E-B45A-F744-8626-56605351F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AAFB5-F62E-5646-8874-B488CA10C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8EB6-A3F7-3C4A-A074-A7C48919A1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FED7F-E23D-7C41-8722-1700A4A239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68CD4-F4A0-2B41-885C-80CE7EAA3E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1625"/>
            <a:ext cx="9067800" cy="1260475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4825" y="6886575"/>
            <a:ext cx="23447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CD9C5664-7F6F-BE4A-ABCB-429E19C7B5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logo_sm_blk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CEO_logo_lr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30188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customXml" Target="../ink/ink2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g.ucl.ac.uk/research/research-projects/sentinels-of-whea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notesSlide" Target="../notesSlides/notesSlide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jpg"/><Relationship Id="rId5" Type="http://schemas.openxmlformats.org/officeDocument/2006/relationships/image" Target="../media/image51.gif"/><Relationship Id="rId4" Type="http://schemas.openxmlformats.org/officeDocument/2006/relationships/notesSlide" Target="../notesSlides/notesSlide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openxmlformats.org/officeDocument/2006/relationships/image" Target="../media/image6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49" y="323453"/>
            <a:ext cx="8569325" cy="1620837"/>
          </a:xfrm>
        </p:spPr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919" y="2123653"/>
            <a:ext cx="7056784" cy="648072"/>
          </a:xfrm>
        </p:spPr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Heorton</a:t>
            </a:r>
            <a:r>
              <a:rPr lang="en-US" dirty="0"/>
              <a:t> &amp; P. Lewis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B3BB2-4A15-7140-9E15-378A835E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45" y="2843733"/>
            <a:ext cx="7843199" cy="3356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27175-1D13-244F-ACBC-4BBB84A06907}"/>
              </a:ext>
            </a:extLst>
          </p:cNvPr>
          <p:cNvSpPr txBox="1"/>
          <p:nvPr/>
        </p:nvSpPr>
        <p:spPr>
          <a:xfrm>
            <a:off x="874349" y="6228109"/>
            <a:ext cx="5184176" cy="292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/chapter/10.1007/978-81-322-2547-8_4</a:t>
            </a:r>
          </a:p>
        </p:txBody>
      </p:sp>
    </p:spTree>
    <p:extLst>
      <p:ext uri="{BB962C8B-B14F-4D97-AF65-F5344CB8AC3E}">
        <p14:creationId xmlns:p14="http://schemas.microsoft.com/office/powerpoint/2010/main" val="202753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C211-00F1-A54C-A1C4-DAB95F95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(Normal) distribution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07143-2DF6-6C48-B07E-31054EAD4706}"/>
              </a:ext>
            </a:extLst>
          </p:cNvPr>
          <p:cNvGrpSpPr/>
          <p:nvPr/>
        </p:nvGrpSpPr>
        <p:grpSpPr>
          <a:xfrm rot="230448">
            <a:off x="1587340" y="2436540"/>
            <a:ext cx="3983760" cy="3856680"/>
            <a:chOff x="1587340" y="2436540"/>
            <a:chExt cx="3983760" cy="38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14:cNvPr>
                <p14:cNvContentPartPr/>
                <p14:nvPr/>
              </p14:nvContentPartPr>
              <p14:xfrm>
                <a:off x="1587340" y="3119820"/>
                <a:ext cx="3594600" cy="164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8340" y="3110820"/>
                  <a:ext cx="3612240" cy="16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14:cNvPr>
                <p14:cNvContentPartPr/>
                <p14:nvPr/>
              </p14:nvContentPartPr>
              <p14:xfrm>
                <a:off x="1612540" y="4843500"/>
                <a:ext cx="3958560" cy="155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3900" y="4834500"/>
                  <a:ext cx="3976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14:cNvPr>
                <p14:cNvContentPartPr/>
                <p14:nvPr/>
              </p14:nvContentPartPr>
              <p14:xfrm>
                <a:off x="3008620" y="2436540"/>
                <a:ext cx="524880" cy="3856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9620" y="2427900"/>
                  <a:ext cx="542520" cy="38743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C5C492-C565-9D43-BF55-A72B74A1BB8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48146" y="4016899"/>
            <a:ext cx="482257" cy="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/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  <a:blipFill>
                <a:blip r:embed="rId8"/>
                <a:stretch>
                  <a:fillRect l="-2182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/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  <a:blipFill>
                <a:blip r:embed="rId9"/>
                <a:stretch>
                  <a:fillRect l="-1299" t="-990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/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  <a:blipFill>
                <a:blip r:embed="rId10"/>
                <a:stretch>
                  <a:fillRect l="-41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/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  <a:blipFill>
                <a:blip r:embed="rId11"/>
                <a:stretch>
                  <a:fillRect l="-4110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10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759678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8195195" cy="722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Toy model:</a:t>
            </a:r>
            <a:r>
              <a:rPr lang="en-US" dirty="0"/>
              <a:t> </a:t>
            </a:r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26" y="1805103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2087984" y="617825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8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627784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  <a:blipFill>
                <a:blip r:embed="rId4"/>
                <a:stretch>
                  <a:fillRect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  <a:blipFill>
                <a:blip r:embed="rId5"/>
                <a:stretch>
                  <a:fillRect t="-102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6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7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  <a:blipFill>
                <a:blip r:embed="rId8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ross 8">
            <a:extLst>
              <a:ext uri="{FF2B5EF4-FFF2-40B4-BE49-F238E27FC236}">
                <a16:creationId xmlns:a16="http://schemas.microsoft.com/office/drawing/2014/main" id="{1E76C98C-362D-9EBC-4E5C-B0056705AD7C}"/>
              </a:ext>
            </a:extLst>
          </p:cNvPr>
          <p:cNvSpPr/>
          <p:nvPr/>
        </p:nvSpPr>
        <p:spPr bwMode="auto">
          <a:xfrm flipV="1">
            <a:off x="3024088" y="3059757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580342-23A5-D198-F582-B83264646F81}"/>
              </a:ext>
            </a:extLst>
          </p:cNvPr>
          <p:cNvCxnSpPr/>
          <p:nvPr/>
        </p:nvCxnSpPr>
        <p:spPr bwMode="auto">
          <a:xfrm flipH="1" flipV="1">
            <a:off x="3168104" y="3178424"/>
            <a:ext cx="3096344" cy="1863852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48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FBDBB-337C-C24F-8C53-EAE87E73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20" y="5724053"/>
            <a:ext cx="7188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BB514-F818-5F46-A25C-DFA6963E3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90" y="3158470"/>
            <a:ext cx="39243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DD131-BEEB-3E48-9243-DB7FE24C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16" y="4870122"/>
            <a:ext cx="3009900" cy="431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862C6C-9150-014B-83B5-181ECF112FFB}"/>
              </a:ext>
            </a:extLst>
          </p:cNvPr>
          <p:cNvSpPr/>
          <p:nvPr/>
        </p:nvSpPr>
        <p:spPr>
          <a:xfrm>
            <a:off x="321511" y="3120801"/>
            <a:ext cx="3103735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observation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FE5430-A332-D74E-9227-4B70B2CB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16" y="43607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C2267D1-D85E-5646-BA23-1BD84B72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82" y="129012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2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40073B-D64E-B848-8D5F-C4A423E5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2" y="611485"/>
            <a:ext cx="29845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CAB9C-D5C7-9044-B8D4-F04F4AE2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2" y="1884511"/>
            <a:ext cx="29464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D2D4A-31D3-8D48-AF3A-9133D6B6C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76" y="3923853"/>
            <a:ext cx="9982200" cy="100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F9255-BFA5-1D42-8808-FBADAB97732C}"/>
              </a:ext>
            </a:extLst>
          </p:cNvPr>
          <p:cNvSpPr/>
          <p:nvPr/>
        </p:nvSpPr>
        <p:spPr>
          <a:xfrm>
            <a:off x="359792" y="3134823"/>
            <a:ext cx="1912704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3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83F6-F441-1541-8CE2-EAC36F69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888" y="179437"/>
            <a:ext cx="8464053" cy="6348040"/>
          </a:xfrm>
        </p:spPr>
      </p:pic>
    </p:spTree>
    <p:extLst>
      <p:ext uri="{BB962C8B-B14F-4D97-AF65-F5344CB8AC3E}">
        <p14:creationId xmlns:p14="http://schemas.microsoft.com/office/powerpoint/2010/main" val="72338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does DA aim to do?</a:t>
            </a:r>
            <a:endParaRPr lang="en-US" altLang="x-non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816100"/>
            <a:ext cx="9067800" cy="4987925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Use all available information about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A Priori information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underlying model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observations</a:t>
            </a:r>
          </a:p>
          <a:p>
            <a:pPr lvl="2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 </a:t>
            </a:r>
            <a:r>
              <a:rPr lang="en-GB" altLang="x-none" i="1" dirty="0"/>
              <a:t>operator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Including estimates of </a:t>
            </a:r>
            <a:r>
              <a:rPr lang="en-GB" altLang="x-none" i="1" dirty="0"/>
              <a:t>uncertainty</a:t>
            </a:r>
            <a:r>
              <a:rPr lang="en-GB" altLang="x-none" dirty="0"/>
              <a:t> and the current state of the system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To provide a best estimate of the true state of the system with quantified uncertainty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00063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C6A9-B3DE-7240-B906-2A030425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Quaife</a:t>
            </a:r>
            <a:r>
              <a:rPr lang="en-US" b="1" dirty="0"/>
              <a:t> et al.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F65F-6D1B-0445-8205-65BB227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Quaife</a:t>
            </a:r>
            <a:r>
              <a:rPr lang="en-US" sz="2800" dirty="0"/>
              <a:t> et 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Seek to use EO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MODIS reflectance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improve C flux estimates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Spatially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Approach: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 of C flux (DALEC)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H(x) is radiative transfer for forests (GORT)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Kalman filter</a:t>
            </a:r>
          </a:p>
        </p:txBody>
      </p:sp>
    </p:spTree>
    <p:extLst>
      <p:ext uri="{BB962C8B-B14F-4D97-AF65-F5344CB8AC3E}">
        <p14:creationId xmlns:p14="http://schemas.microsoft.com/office/powerpoint/2010/main" val="1804931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</a:t>
            </a:r>
            <a:endParaRPr lang="en-US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41822-84F1-F26E-617A-1A755997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19" y="1691605"/>
            <a:ext cx="4294103" cy="4859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4DC9F-77DA-C1E3-273A-9CA17611D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92" y="1900966"/>
            <a:ext cx="4829723" cy="221157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7EA0F53-F283-BD54-D370-474BC0499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265" y="4112541"/>
            <a:ext cx="4964360" cy="24390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have regular satellite surface reflectance data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can map surface reflectance to LAI (observation operator)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We have a model than includes this variable</a:t>
            </a:r>
          </a:p>
          <a:p>
            <a:pPr eaLnBrk="1">
              <a:buFont typeface="Times New Roman" charset="0"/>
              <a:buChar char="•"/>
            </a:pPr>
            <a:r>
              <a:rPr lang="en-US" altLang="x-none" sz="2000" kern="0" dirty="0"/>
              <a:t>There is additional data from a flux tower to validate against</a:t>
            </a:r>
          </a:p>
        </p:txBody>
      </p:sp>
    </p:spTree>
    <p:extLst>
      <p:ext uri="{BB962C8B-B14F-4D97-AF65-F5344CB8AC3E}">
        <p14:creationId xmlns:p14="http://schemas.microsoft.com/office/powerpoint/2010/main" val="181668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 </a:t>
            </a:r>
            <a:r>
              <a:rPr lang="en-GB" altLang="x-none" sz="3100" dirty="0"/>
              <a:t>Modelled vs. observed reflectance</a:t>
            </a:r>
            <a:endParaRPr lang="en-US" altLang="x-none" dirty="0"/>
          </a:p>
        </p:txBody>
      </p:sp>
      <p:pic>
        <p:nvPicPr>
          <p:cNvPr id="30723" name="Picture 3" descr="refl_multi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973263"/>
            <a:ext cx="9875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30413" y="6145213"/>
            <a:ext cx="15113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Red</a:t>
            </a:r>
            <a:endParaRPr lang="en-US" altLang="x-none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73875" y="6145213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NIR</a:t>
            </a:r>
            <a:endParaRPr lang="en-US" altLang="x-none" sz="20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849313" y="6370638"/>
            <a:ext cx="7991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/>
              <a:t>Note BRF shape in red: can’t simulate with 1-D canopy (GORT here)</a:t>
            </a:r>
          </a:p>
        </p:txBody>
      </p:sp>
    </p:spTree>
    <p:extLst>
      <p:ext uri="{BB962C8B-B14F-4D97-AF65-F5344CB8AC3E}">
        <p14:creationId xmlns:p14="http://schemas.microsoft.com/office/powerpoint/2010/main" val="4411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does DA do? Why do we do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does it achieve?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Quaife</a:t>
            </a:r>
            <a:r>
              <a:rPr lang="en-US" sz="2400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MacBean</a:t>
            </a:r>
            <a:r>
              <a:rPr lang="en-US" sz="2400" dirty="0"/>
              <a:t> et al. 2018 (</a:t>
            </a:r>
            <a:r>
              <a:rPr lang="en-US" sz="2400" dirty="0" err="1"/>
              <a:t>Orchidee</a:t>
            </a:r>
            <a:r>
              <a:rPr lang="en-US" sz="2400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Variational technique – using cost functions</a:t>
            </a:r>
          </a:p>
        </p:txBody>
      </p:sp>
    </p:spTree>
    <p:extLst>
      <p:ext uri="{BB962C8B-B14F-4D97-AF65-F5344CB8AC3E}">
        <p14:creationId xmlns:p14="http://schemas.microsoft.com/office/powerpoint/2010/main" val="2410050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30194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normally distributed errors 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84856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Mx</a:t>
            </a:r>
            <a:r>
              <a:rPr lang="en-GB" altLang="x-none" sz="3600" baseline="33000" dirty="0"/>
              <a:t>-</a:t>
            </a:r>
          </a:p>
          <a:p>
            <a:pPr eaLnBrk="1"/>
            <a:r>
              <a:rPr lang="en-GB" altLang="x-none" sz="3600" dirty="0"/>
              <a:t>						P	=	MP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Quaife</a:t>
            </a:r>
            <a:r>
              <a:rPr lang="en-US" sz="4000" b="1" dirty="0"/>
              <a:t> et al. 2008: </a:t>
            </a:r>
            <a:r>
              <a:rPr lang="en-GB" altLang="x-none" sz="4000" dirty="0"/>
              <a:t>The Kalman filter</a:t>
            </a:r>
            <a:endParaRPr lang="en-US" altLang="x-none" sz="4000" dirty="0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6845300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56829"/>
              <a:gd name="adj5" fmla="val 58912"/>
              <a:gd name="adj6" fmla="val -112519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</a:t>
            </a:r>
            <a:endParaRPr lang="en-US" altLang="x-none" sz="3600"/>
          </a:p>
        </p:txBody>
      </p:sp>
      <p:sp>
        <p:nvSpPr>
          <p:cNvPr id="12302" name="AutoShape 14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991"/>
              <a:gd name="adj5" fmla="val 57250"/>
              <a:gd name="adj6" fmla="val -12717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Model</a:t>
            </a:r>
            <a:endParaRPr lang="en-US" altLang="x-none" sz="3600"/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185"/>
              <a:gd name="adj5" fmla="val 121602"/>
              <a:gd name="adj6" fmla="val -13005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Covariancematrix</a:t>
            </a:r>
            <a:endParaRPr lang="en-US" altLang="x-none" sz="3600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23292"/>
              <a:gd name="adj5" fmla="val 116315"/>
              <a:gd name="adj6" fmla="val -4558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Stochastic forcing</a:t>
            </a:r>
            <a:endParaRPr lang="en-US" altLang="x-none" sz="3600"/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49264"/>
              <a:gd name="adj5" fmla="val 245620"/>
              <a:gd name="adj6" fmla="val -10033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Kalman gain</a:t>
            </a:r>
            <a:endParaRPr lang="en-US" altLang="x-none" sz="3600"/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>
            <a:off x="6845300" y="2124075"/>
            <a:ext cx="2803525" cy="1050925"/>
          </a:xfrm>
          <a:prstGeom prst="borderCallout2">
            <a:avLst>
              <a:gd name="adj1" fmla="val 10875"/>
              <a:gd name="adj2" fmla="val -2718"/>
              <a:gd name="adj3" fmla="val 10875"/>
              <a:gd name="adj4" fmla="val -32106"/>
              <a:gd name="adj5" fmla="val 256949"/>
              <a:gd name="adj6" fmla="val -6466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vector</a:t>
            </a:r>
            <a:endParaRPr lang="en-US" altLang="x-none" sz="3600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6840538" y="2124075"/>
            <a:ext cx="2808287" cy="1554163"/>
          </a:xfrm>
          <a:prstGeom prst="borderCallout2">
            <a:avLst>
              <a:gd name="adj1" fmla="val 7356"/>
              <a:gd name="adj2" fmla="val -2713"/>
              <a:gd name="adj3" fmla="val 7356"/>
              <a:gd name="adj4" fmla="val -11870"/>
              <a:gd name="adj5" fmla="val 215731"/>
              <a:gd name="adj6" fmla="val -2204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covariance matrix</a:t>
            </a:r>
            <a:endParaRPr lang="en-US" altLang="x-none" sz="3600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6840538" y="2113086"/>
            <a:ext cx="2808287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8431"/>
              <a:gd name="adj5" fmla="val 231819"/>
              <a:gd name="adj6" fmla="val -35898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Observation operator</a:t>
            </a:r>
            <a:endParaRPr lang="en-US" altLang="x-none" sz="3600" dirty="0"/>
          </a:p>
        </p:txBody>
      </p:sp>
    </p:spTree>
    <p:extLst>
      <p:ext uri="{BB962C8B-B14F-4D97-AF65-F5344CB8AC3E}">
        <p14:creationId xmlns:p14="http://schemas.microsoft.com/office/powerpoint/2010/main" val="56292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600" b="1" dirty="0" err="1"/>
              <a:t>Quaife</a:t>
            </a:r>
            <a:r>
              <a:rPr lang="en-US" sz="3600" b="1" dirty="0"/>
              <a:t> et al. 2008: </a:t>
            </a:r>
            <a:r>
              <a:rPr lang="en-US" altLang="x-none" sz="3500" dirty="0"/>
              <a:t>Kalman Filter DA</a:t>
            </a:r>
            <a:endParaRPr lang="en-US" altLang="x-none" dirty="0"/>
          </a:p>
        </p:txBody>
      </p:sp>
      <p:pic>
        <p:nvPicPr>
          <p:cNvPr id="26627" name="Picture 3" descr="Cf_modisL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538579"/>
            <a:ext cx="619283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249" y="6021096"/>
            <a:ext cx="856895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x-none" sz="2200" dirty="0"/>
              <a:t>Data assimilation into DALEC ecological model: </a:t>
            </a:r>
            <a:r>
              <a:rPr lang="en-GB" altLang="x-none" sz="2200" dirty="0" err="1"/>
              <a:t>Quaife</a:t>
            </a:r>
            <a:r>
              <a:rPr lang="en-GB" altLang="x-none" sz="2200" dirty="0"/>
              <a:t> et al. 2008</a:t>
            </a:r>
            <a:endParaRPr lang="en-GB" altLang="x-none" sz="3500" dirty="0"/>
          </a:p>
        </p:txBody>
      </p:sp>
    </p:spTree>
    <p:extLst>
      <p:ext uri="{BB962C8B-B14F-4D97-AF65-F5344CB8AC3E}">
        <p14:creationId xmlns:p14="http://schemas.microsoft.com/office/powerpoint/2010/main" val="1655060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P	=	M</a:t>
            </a:r>
            <a:r>
              <a:rPr lang="en-US" altLang="x-none" sz="3600" dirty="0"/>
              <a:t>'</a:t>
            </a:r>
            <a:r>
              <a:rPr lang="en-GB" altLang="x-none" sz="3600" dirty="0"/>
              <a:t>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h(x)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</a:t>
            </a:r>
            <a:r>
              <a:rPr lang="en-US" altLang="x-none" sz="3600" dirty="0"/>
              <a:t>'</a:t>
            </a:r>
            <a:r>
              <a:rPr lang="en-GB" altLang="x-none" sz="3600" dirty="0"/>
              <a:t>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7356" name="AutoShape 12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9444"/>
              <a:gd name="adj5" fmla="val 175208"/>
              <a:gd name="adj6" fmla="val -6964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sp>
        <p:nvSpPr>
          <p:cNvPr id="57357" name="AutoShape 13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0972"/>
              <a:gd name="adj5" fmla="val -6199"/>
              <a:gd name="adj6" fmla="val -7569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</p:spTree>
    <p:extLst>
      <p:ext uri="{BB962C8B-B14F-4D97-AF65-F5344CB8AC3E}">
        <p14:creationId xmlns:p14="http://schemas.microsoft.com/office/powerpoint/2010/main" val="1424738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6" grpId="0" animBg="1"/>
      <p:bldP spid="573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 r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-73412" y="2844436"/>
                <a:ext cx="10224274" cy="1250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p/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412" y="2844436"/>
                <a:ext cx="10224274" cy="1250727"/>
              </a:xfrm>
              <a:prstGeom prst="rect">
                <a:avLst/>
              </a:prstGeom>
              <a:blipFill>
                <a:blip r:embed="rId3"/>
                <a:stretch>
                  <a:fillRect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/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  <a:blipFill>
                <a:blip r:embed="rId4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15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1314916" y="2844436"/>
                <a:ext cx="7447616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16" y="2844436"/>
                <a:ext cx="7447616" cy="722057"/>
              </a:xfrm>
              <a:prstGeom prst="rect">
                <a:avLst/>
              </a:prstGeom>
              <a:blipFill>
                <a:blip r:embed="rId3"/>
                <a:stretch>
                  <a:fillRect l="-1022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/>
              <p:nvPr/>
            </p:nvSpPr>
            <p:spPr>
              <a:xfrm>
                <a:off x="227537" y="4362189"/>
                <a:ext cx="246766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=H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7" y="4362189"/>
                <a:ext cx="2467663" cy="722057"/>
              </a:xfrm>
              <a:prstGeom prst="rect">
                <a:avLst/>
              </a:prstGeom>
              <a:blipFill>
                <a:blip r:embed="rId5"/>
                <a:stretch>
                  <a:fillRect l="-3571" t="-24138" r="-9184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222B6B-0C5E-E642-9163-8582E3D04BBA}"/>
              </a:ext>
            </a:extLst>
          </p:cNvPr>
          <p:cNvSpPr txBox="1"/>
          <p:nvPr/>
        </p:nvSpPr>
        <p:spPr>
          <a:xfrm>
            <a:off x="168528" y="3892672"/>
            <a:ext cx="305404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Jacobian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8B0B7-A8FE-C64B-BCA9-BDD2285FDC7D}"/>
              </a:ext>
            </a:extLst>
          </p:cNvPr>
          <p:cNvSpPr txBox="1"/>
          <p:nvPr/>
        </p:nvSpPr>
        <p:spPr>
          <a:xfrm>
            <a:off x="247877" y="5240921"/>
            <a:ext cx="2895344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Hessian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/>
              <p:nvPr/>
            </p:nvSpPr>
            <p:spPr>
              <a:xfrm>
                <a:off x="147144" y="5792034"/>
                <a:ext cx="2034852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4" y="5792034"/>
                <a:ext cx="2034852" cy="722057"/>
              </a:xfrm>
              <a:prstGeom prst="rect">
                <a:avLst/>
              </a:prstGeom>
              <a:blipFill>
                <a:blip r:embed="rId6"/>
                <a:stretch>
                  <a:fillRect l="-496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791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69387" cy="36671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Problem with divergence 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792163" y="2674938"/>
            <a:ext cx="40322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792163" y="3308350"/>
            <a:ext cx="5111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no explicit error propagation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D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4" name="AutoShape 4"/>
          <p:cNvSpPr>
            <a:spLocks/>
          </p:cNvSpPr>
          <p:nvPr/>
        </p:nvSpPr>
        <p:spPr bwMode="auto">
          <a:xfrm>
            <a:off x="6769100" y="19081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9000"/>
              <a:gd name="adj5" fmla="val 249588"/>
              <a:gd name="adj6" fmla="val -107972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 ensemble</a:t>
            </a:r>
            <a:endParaRPr lang="en-US" altLang="x-none" sz="3600"/>
          </a:p>
        </p:txBody>
      </p:sp>
      <p:sp>
        <p:nvSpPr>
          <p:cNvPr id="61445" name="AutoShape 5"/>
          <p:cNvSpPr>
            <a:spLocks/>
          </p:cNvSpPr>
          <p:nvPr/>
        </p:nvSpPr>
        <p:spPr bwMode="auto">
          <a:xfrm>
            <a:off x="6985000" y="38512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7921"/>
              <a:gd name="adj5" fmla="val 74657"/>
              <a:gd name="adj6" fmla="val -6353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Perturbed observations</a:t>
            </a:r>
            <a:endParaRPr lang="en-US" altLang="x-none" sz="3600" dirty="0"/>
          </a:p>
        </p:txBody>
      </p:sp>
    </p:spTree>
    <p:extLst>
      <p:ext uri="{BB962C8B-B14F-4D97-AF65-F5344CB8AC3E}">
        <p14:creationId xmlns:p14="http://schemas.microsoft.com/office/powerpoint/2010/main" val="167375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animBg="1"/>
      <p:bldP spid="614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40274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b="1" dirty="0"/>
              <a:t>P</a:t>
            </a:r>
            <a:r>
              <a:rPr lang="en-GB" altLang="x-none" dirty="0"/>
              <a:t> estimated from </a:t>
            </a:r>
            <a:r>
              <a:rPr lang="en-GB" altLang="x-none" b="1" dirty="0"/>
              <a:t>X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linear observations using augmentation:</a:t>
            </a:r>
          </a:p>
          <a:p>
            <a:pPr eaLnBrk="1"/>
            <a:endParaRPr lang="en-GB" altLang="x-none" dirty="0"/>
          </a:p>
          <a:p>
            <a:pPr eaLnBrk="1"/>
            <a:r>
              <a:rPr lang="en-GB" altLang="x-none" dirty="0"/>
              <a:t>		</a:t>
            </a:r>
            <a:endParaRPr lang="en-US" altLang="x-none" dirty="0"/>
          </a:p>
        </p:txBody>
      </p:sp>
      <p:grpSp>
        <p:nvGrpSpPr>
          <p:cNvPr id="59396" name="Group 8"/>
          <p:cNvGrpSpPr>
            <a:grpSpLocks/>
          </p:cNvGrpSpPr>
          <p:nvPr/>
        </p:nvGrpSpPr>
        <p:grpSpPr bwMode="auto">
          <a:xfrm>
            <a:off x="3135313" y="3933825"/>
            <a:ext cx="2768600" cy="2582863"/>
            <a:chOff x="1769" y="2512"/>
            <a:chExt cx="1744" cy="1627"/>
          </a:xfrm>
        </p:grpSpPr>
        <p:sp>
          <p:nvSpPr>
            <p:cNvPr id="59397" name="AutoShape 5"/>
            <p:cNvSpPr>
              <a:spLocks noChangeArrowheads="1"/>
            </p:cNvSpPr>
            <p:nvPr/>
          </p:nvSpPr>
          <p:spPr bwMode="auto">
            <a:xfrm>
              <a:off x="2585" y="2512"/>
              <a:ext cx="928" cy="1003"/>
            </a:xfrm>
            <a:prstGeom prst="bracketPair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59398" name="Text Box 7"/>
            <p:cNvSpPr txBox="1">
              <a:spLocks noChangeArrowheads="1"/>
            </p:cNvSpPr>
            <p:nvPr/>
          </p:nvSpPr>
          <p:spPr bwMode="auto">
            <a:xfrm>
              <a:off x="1769" y="2608"/>
              <a:ext cx="1678" cy="1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 err="1"/>
                <a:t>X</a:t>
              </a:r>
              <a:r>
                <a:rPr lang="en-GB" altLang="x-none" baseline="30000" dirty="0" err="1"/>
                <a:t>a</a:t>
              </a:r>
              <a:r>
                <a:rPr lang="en-GB" altLang="x-none" dirty="0"/>
                <a:t> =   h(X)</a:t>
              </a:r>
            </a:p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/>
                <a:t>            X</a:t>
              </a:r>
            </a:p>
            <a:p>
              <a:pPr eaLnBrk="1"/>
              <a:endParaRPr lang="en-US" altLang="x-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1408220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2900" dirty="0">
                <a:solidFill>
                  <a:schemeClr val="tx1"/>
                </a:solidFill>
              </a:rPr>
              <a:t>Mean NEP for 2000-2002</a:t>
            </a:r>
            <a:endParaRPr lang="en-US" altLang="x-none" dirty="0">
              <a:solidFill>
                <a:schemeClr val="tx1"/>
              </a:solidFill>
            </a:endParaRPr>
          </a:p>
        </p:txBody>
      </p:sp>
      <p:grpSp>
        <p:nvGrpSpPr>
          <p:cNvPr id="36867" name="Group 3"/>
          <p:cNvGrpSpPr>
            <a:grpSpLocks noChangeAspect="1"/>
          </p:cNvGrpSpPr>
          <p:nvPr/>
        </p:nvGrpSpPr>
        <p:grpSpPr bwMode="auto">
          <a:xfrm>
            <a:off x="1595438" y="2519363"/>
            <a:ext cx="7624762" cy="4386262"/>
            <a:chOff x="548" y="1060"/>
            <a:chExt cx="5446" cy="3132"/>
          </a:xfrm>
        </p:grpSpPr>
        <p:grpSp>
          <p:nvGrpSpPr>
            <p:cNvPr id="36869" name="Group 4"/>
            <p:cNvGrpSpPr>
              <a:grpSpLocks noChangeAspect="1"/>
            </p:cNvGrpSpPr>
            <p:nvPr/>
          </p:nvGrpSpPr>
          <p:grpSpPr bwMode="auto">
            <a:xfrm>
              <a:off x="1509" y="1060"/>
              <a:ext cx="2767" cy="3132"/>
              <a:chOff x="1474" y="754"/>
              <a:chExt cx="2767" cy="3132"/>
            </a:xfrm>
          </p:grpSpPr>
          <p:pic>
            <p:nvPicPr>
              <p:cNvPr id="36874" name="Picture 5" descr="NEP3yearMea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" y="754"/>
                <a:ext cx="2461" cy="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75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1474" y="3293"/>
                <a:ext cx="40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15</a:t>
                </a:r>
                <a:endParaRPr lang="en-US" altLang="x-none"/>
              </a:p>
            </p:txBody>
          </p:sp>
          <p:sp>
            <p:nvSpPr>
              <p:cNvPr id="36876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742" y="3293"/>
                <a:ext cx="499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65</a:t>
                </a:r>
                <a:endParaRPr lang="en-US" altLang="x-none"/>
              </a:p>
            </p:txBody>
          </p:sp>
          <p:sp>
            <p:nvSpPr>
              <p:cNvPr id="36877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2291" y="3613"/>
                <a:ext cx="1632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gC/m</a:t>
                </a:r>
                <a:r>
                  <a:rPr lang="en-GB" altLang="x-none" sz="2000" baseline="30000"/>
                  <a:t>2</a:t>
                </a:r>
                <a:r>
                  <a:rPr lang="en-GB" altLang="x-none" sz="2000"/>
                  <a:t>/year</a:t>
                </a:r>
                <a:endParaRPr lang="en-US" altLang="x-none" sz="2000"/>
              </a:p>
            </p:txBody>
          </p:sp>
        </p:grpSp>
        <p:sp>
          <p:nvSpPr>
            <p:cNvPr id="36870" name="Line 9"/>
            <p:cNvSpPr>
              <a:spLocks noChangeAspect="1" noChangeShapeType="1"/>
            </p:cNvSpPr>
            <p:nvPr/>
          </p:nvSpPr>
          <p:spPr bwMode="auto">
            <a:xfrm>
              <a:off x="1346" y="1077"/>
              <a:ext cx="0" cy="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1" name="Text Box 10"/>
            <p:cNvSpPr txBox="1">
              <a:spLocks noChangeAspect="1" noChangeArrowheads="1"/>
            </p:cNvSpPr>
            <p:nvPr/>
          </p:nvSpPr>
          <p:spPr bwMode="auto">
            <a:xfrm>
              <a:off x="548" y="2147"/>
              <a:ext cx="771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 sz="2000"/>
                <a:t>4.5 km</a:t>
              </a:r>
              <a:endParaRPr lang="en-US" altLang="x-none" sz="2000"/>
            </a:p>
          </p:txBody>
        </p:sp>
        <p:sp>
          <p:nvSpPr>
            <p:cNvPr id="36872" name="Line 11"/>
            <p:cNvSpPr>
              <a:spLocks noChangeAspect="1" noChangeShapeType="1"/>
            </p:cNvSpPr>
            <p:nvPr/>
          </p:nvSpPr>
          <p:spPr bwMode="auto">
            <a:xfrm flipH="1">
              <a:off x="2864" y="1661"/>
              <a:ext cx="1422" cy="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Text Box 12"/>
            <p:cNvSpPr txBox="1">
              <a:spLocks noChangeAspect="1" noChangeArrowheads="1"/>
            </p:cNvSpPr>
            <p:nvPr/>
          </p:nvSpPr>
          <p:spPr bwMode="auto">
            <a:xfrm>
              <a:off x="3911" y="1525"/>
              <a:ext cx="208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/>
                <a:t>Flux Tower</a:t>
              </a:r>
              <a:endParaRPr lang="en-US" altLang="x-none"/>
            </a:p>
          </p:txBody>
        </p:sp>
      </p:grpSp>
      <p:sp>
        <p:nvSpPr>
          <p:cNvPr id="36868" name="Text Box 13"/>
          <p:cNvSpPr txBox="1">
            <a:spLocks noChangeArrowheads="1"/>
          </p:cNvSpPr>
          <p:nvPr/>
        </p:nvSpPr>
        <p:spPr bwMode="auto">
          <a:xfrm>
            <a:off x="7232650" y="4387850"/>
            <a:ext cx="27781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Spatial average = 50.9</a:t>
            </a:r>
          </a:p>
          <a:p>
            <a:pPr eaLnBrk="1" hangingPunct="1"/>
            <a:r>
              <a:rPr lang="en-GB" altLang="x-none" sz="2000"/>
              <a:t>Std. dev. = 9.7</a:t>
            </a:r>
          </a:p>
          <a:p>
            <a:pPr eaLnBrk="1" hangingPunct="1"/>
            <a:r>
              <a:rPr lang="en-GB" altLang="x-none" sz="2000"/>
              <a:t>(gC/m</a:t>
            </a:r>
            <a:r>
              <a:rPr lang="en-GB" altLang="x-none" sz="2000" baseline="30000"/>
              <a:t>2</a:t>
            </a:r>
            <a:r>
              <a:rPr lang="en-GB" altLang="x-none" sz="2000"/>
              <a:t>/year)</a:t>
            </a:r>
            <a:endParaRPr lang="en-US" altLang="x-none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A5ED-F66C-FF43-AF2F-F92916D1193F}"/>
              </a:ext>
            </a:extLst>
          </p:cNvPr>
          <p:cNvSpPr/>
          <p:nvPr/>
        </p:nvSpPr>
        <p:spPr>
          <a:xfrm>
            <a:off x="483741" y="1630650"/>
            <a:ext cx="5144358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EO data: </a:t>
            </a:r>
            <a:r>
              <a:rPr lang="en-GB" altLang="x-none" u="sng" dirty="0"/>
              <a:t>spatial DA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1300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04FB-BF48-E048-81CB-56FA1E6B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7E64-CC56-1642-99BC-E0CFF324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Suppose we have a model parameterized by state variables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</a:t>
            </a:r>
            <a:r>
              <a:rPr lang="en-US" sz="2000" dirty="0" err="1"/>
              <a:t>Vcmax</a:t>
            </a:r>
            <a:r>
              <a:rPr lang="en-US" sz="2000" dirty="0"/>
              <a:t>, </a:t>
            </a:r>
            <a:r>
              <a:rPr lang="en-US" sz="2000" dirty="0" err="1"/>
              <a:t>Tmin</a:t>
            </a:r>
            <a:r>
              <a:rPr lang="en-US" sz="2000" dirty="0"/>
              <a:t>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the model that predicts some quantity y for given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and driving variables, T, IPAR, …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y might be daily C flux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have some measurements of y, we want to use them to improve model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can we do that?</a:t>
            </a:r>
            <a:endParaRPr lang="en-US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85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3200" b="1" dirty="0" err="1"/>
              <a:t>Quaife</a:t>
            </a:r>
            <a:r>
              <a:rPr lang="en-US" sz="3200" b="1" dirty="0"/>
              <a:t> et al. 2008: </a:t>
            </a:r>
            <a:r>
              <a:rPr lang="en-GB" altLang="x-none" sz="3200" dirty="0"/>
              <a:t>The Ensemble Kalman Filter</a:t>
            </a:r>
            <a:endParaRPr lang="en-US" altLang="x-none" sz="3200" dirty="0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431800" y="279400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assimilation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7200" y="4699000"/>
            <a:ext cx="187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Assimilating MODIS surface reflectance bands 1 and 2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61445" name="Picture 6" descr="NEP_multiplot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581150"/>
            <a:ext cx="71612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767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NEPnewpNO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2800" b="1" dirty="0" err="1"/>
              <a:t>Quaife</a:t>
            </a:r>
            <a:r>
              <a:rPr lang="en-US" sz="2800" b="1" dirty="0"/>
              <a:t> et al. 2008: </a:t>
            </a:r>
            <a:br>
              <a:rPr lang="en-US" sz="2800" b="1" dirty="0"/>
            </a:br>
            <a:r>
              <a:rPr lang="en-GB" altLang="x-none" sz="2800" dirty="0"/>
              <a:t>NEP – Site2 (intermediate) parameters, with/without DA</a:t>
            </a:r>
            <a:endParaRPr lang="en-US" altLang="x-none" sz="2800" dirty="0"/>
          </a:p>
        </p:txBody>
      </p:sp>
      <p:pic>
        <p:nvPicPr>
          <p:cNvPr id="29700" name="Picture 4" descr="NEPnew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213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687638" y="5795963"/>
            <a:ext cx="5160962" cy="155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Model running at Site 2, Oregon </a:t>
            </a:r>
          </a:p>
          <a:p>
            <a:pPr eaLnBrk="1" hangingPunct="1"/>
            <a:r>
              <a:rPr lang="en-GB" altLang="x-none" sz="2000"/>
              <a:t>Site 1 model </a:t>
            </a:r>
            <a:r>
              <a:rPr lang="en-GB" altLang="x-none" sz="2000" b="1"/>
              <a:t>EO-calibrated</a:t>
            </a:r>
            <a:r>
              <a:rPr lang="en-GB" altLang="x-none" sz="2000"/>
              <a:t> at site 2</a:t>
            </a:r>
            <a:br>
              <a:rPr lang="en-GB" altLang="x-none" sz="2000"/>
            </a:br>
            <a:r>
              <a:rPr lang="en-GB" altLang="x-none" sz="2000"/>
              <a:t>NEP observations from Site 2</a:t>
            </a:r>
          </a:p>
          <a:p>
            <a:pPr eaLnBrk="1" hangingPunct="1"/>
            <a:r>
              <a:rPr lang="en-GB" altLang="x-none" sz="2000" b="1"/>
              <a:t>Shows ability to spatialise</a:t>
            </a:r>
            <a:endParaRPr lang="en-US" altLang="x-none" sz="2000" b="1"/>
          </a:p>
        </p:txBody>
      </p:sp>
    </p:spTree>
    <p:extLst>
      <p:ext uri="{BB962C8B-B14F-4D97-AF65-F5344CB8AC3E}">
        <p14:creationId xmlns:p14="http://schemas.microsoft.com/office/powerpoint/2010/main" val="1600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</a:p>
          <a:p>
            <a:pPr eaLnBrk="1"/>
            <a:endParaRPr lang="en-GB" altLang="x-none" sz="3600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dirty="0"/>
              <a:t>						e.g. Metropolis-Hastings</a:t>
            </a:r>
          </a:p>
        </p:txBody>
      </p:sp>
    </p:spTree>
    <p:extLst>
      <p:ext uri="{BB962C8B-B14F-4D97-AF65-F5344CB8AC3E}">
        <p14:creationId xmlns:p14="http://schemas.microsoft.com/office/powerpoint/2010/main" val="17402622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F33A-AFB7-4944-9B03-414F51D4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7B2BD-887D-8A42-9032-BC8F7878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Markov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probability of each event depends only on the state attained in the previous event. </a:t>
            </a:r>
          </a:p>
          <a:p>
            <a:r>
              <a:rPr lang="en-GB" sz="2400" dirty="0"/>
              <a:t>Markov Chain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 countably infinite sequence, in which the </a:t>
            </a:r>
            <a:r>
              <a:rPr lang="en-GB" sz="2400" b="1" dirty="0"/>
              <a:t>chain</a:t>
            </a:r>
            <a:r>
              <a:rPr lang="en-GB" sz="2400" dirty="0"/>
              <a:t> moves state at discrete time steps, gives a discrete-time </a:t>
            </a:r>
            <a:r>
              <a:rPr lang="en-GB" sz="2400" b="1" dirty="0"/>
              <a:t>Markov chain</a:t>
            </a:r>
            <a:r>
              <a:rPr lang="en-GB" sz="2400" dirty="0"/>
              <a:t> (DTMC)</a:t>
            </a:r>
            <a:endParaRPr lang="en-US" sz="2400" dirty="0"/>
          </a:p>
        </p:txBody>
      </p:sp>
      <p:pic>
        <p:nvPicPr>
          <p:cNvPr id="3074" name="Picture 2" descr="Tutorial) Markov Chains in Python - DataCamp">
            <a:extLst>
              <a:ext uri="{FF2B5EF4-FFF2-40B4-BE49-F238E27FC236}">
                <a16:creationId xmlns:a16="http://schemas.microsoft.com/office/drawing/2014/main" id="{58057843-B06A-2A41-AAF8-082160D4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715941"/>
            <a:ext cx="3672408" cy="27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04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506CB-73DE-0A49-9224-F2CBE6C7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2" y="2055019"/>
            <a:ext cx="7772400" cy="2133600"/>
          </a:xfrm>
          <a:prstGeom prst="rect">
            <a:avLst/>
          </a:prstGeom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z="4000" b="1" dirty="0" err="1"/>
              <a:t>MacBean</a:t>
            </a:r>
            <a:r>
              <a:rPr lang="en-US" sz="4000" b="1" dirty="0"/>
              <a:t> et al. 2018: </a:t>
            </a:r>
            <a:r>
              <a:rPr lang="en-GB" altLang="x-none" sz="4000" dirty="0"/>
              <a:t>Particle Filters</a:t>
            </a:r>
            <a:endParaRPr lang="en-US" altLang="x-non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8E6B3-953A-0840-975A-7304DC68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22" y="4164583"/>
            <a:ext cx="77597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82D87-E25B-9248-B3D2-B5720193C12C}"/>
              </a:ext>
            </a:extLst>
          </p:cNvPr>
          <p:cNvSpPr txBox="1"/>
          <p:nvPr/>
        </p:nvSpPr>
        <p:spPr>
          <a:xfrm>
            <a:off x="3528144" y="5218683"/>
            <a:ext cx="2478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Acceptance ratio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1304C-FAD6-5546-ACF1-2988F986ABD6}"/>
              </a:ext>
            </a:extLst>
          </p:cNvPr>
          <p:cNvSpPr txBox="1"/>
          <p:nvPr/>
        </p:nvSpPr>
        <p:spPr>
          <a:xfrm>
            <a:off x="138849" y="1590647"/>
            <a:ext cx="53078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transition from X(t) to X(t+1)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E5FA3-AB72-BE4D-A5E7-FFE3ABECC5AB}"/>
              </a:ext>
            </a:extLst>
          </p:cNvPr>
          <p:cNvSpPr txBox="1"/>
          <p:nvPr/>
        </p:nvSpPr>
        <p:spPr>
          <a:xfrm>
            <a:off x="5832400" y="2685994"/>
            <a:ext cx="26340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q: proposal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F8F1D-7524-E244-83D4-FA0C98CA5559}"/>
              </a:ext>
            </a:extLst>
          </p:cNvPr>
          <p:cNvSpPr/>
          <p:nvPr/>
        </p:nvSpPr>
        <p:spPr>
          <a:xfrm>
            <a:off x="3024088" y="6985401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arxiv.org</a:t>
            </a:r>
            <a:r>
              <a:rPr lang="en-US" sz="2000" dirty="0"/>
              <a:t>/pdf/1504.01896.pdf</a:t>
            </a:r>
          </a:p>
        </p:txBody>
      </p:sp>
    </p:spTree>
    <p:extLst>
      <p:ext uri="{BB962C8B-B14F-4D97-AF65-F5344CB8AC3E}">
        <p14:creationId xmlns:p14="http://schemas.microsoft.com/office/powerpoint/2010/main" val="1457361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69635" name="Picture 6" descr="enkf_seqmh_c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39975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AutoShape 7"/>
          <p:cNvSpPr>
            <a:spLocks/>
          </p:cNvSpPr>
          <p:nvPr/>
        </p:nvSpPr>
        <p:spPr bwMode="auto">
          <a:xfrm rot="5400000">
            <a:off x="1764507" y="2780506"/>
            <a:ext cx="431800" cy="1871663"/>
          </a:xfrm>
          <a:prstGeom prst="leftBrace">
            <a:avLst>
              <a:gd name="adj1" fmla="val 36121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endParaRPr lang="en-US" altLang="x-none"/>
          </a:p>
        </p:txBody>
      </p:sp>
      <p:sp>
        <p:nvSpPr>
          <p:cNvPr id="69637" name="Text Box 8"/>
          <p:cNvSpPr txBox="1">
            <a:spLocks noChangeArrowheads="1"/>
          </p:cNvSpPr>
          <p:nvPr/>
        </p:nvSpPr>
        <p:spPr bwMode="auto">
          <a:xfrm>
            <a:off x="1044575" y="2671763"/>
            <a:ext cx="1871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available observations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57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057400"/>
            <a:ext cx="9067800" cy="40989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sz="2800"/>
              <a:t>Fully Bayesian 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No underlying assumptions about distributions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Theoretically the most appealing choice of sequential technique, but…</a:t>
            </a:r>
          </a:p>
          <a:p>
            <a:pPr eaLnBrk="1">
              <a:buFont typeface="Times New Roman" charset="0"/>
              <a:buChar char="•"/>
            </a:pPr>
            <a:endParaRPr lang="en-GB" altLang="x-none" sz="1400"/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Our analysis show little difference with EnKF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Potentially requires larger ensemble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But comparing 1:1 is faster than EnKF</a:t>
            </a:r>
          </a:p>
          <a:p>
            <a:pPr eaLnBrk="1">
              <a:buFont typeface="Times New Roman" charset="0"/>
              <a:buChar char="•"/>
            </a:pPr>
            <a:endParaRPr lang="en-GB" altLang="x-none" sz="2800"/>
          </a:p>
          <a:p>
            <a:pPr eaLnBrk="1"/>
            <a:endParaRPr lang="en-US" altLang="x-none" sz="2800"/>
          </a:p>
        </p:txBody>
      </p:sp>
    </p:spTree>
    <p:extLst>
      <p:ext uri="{BB962C8B-B14F-4D97-AF65-F5344CB8AC3E}">
        <p14:creationId xmlns:p14="http://schemas.microsoft.com/office/powerpoint/2010/main" val="97447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techniques</a:t>
            </a:r>
            <a:endParaRPr lang="en-US" altLang="x-none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General considerations:</a:t>
            </a:r>
          </a:p>
          <a:p>
            <a:pPr lvl="1" eaLnBrk="1">
              <a:buFont typeface="Times New Roman" charset="0"/>
              <a:buChar char="–"/>
            </a:pPr>
            <a:endParaRPr lang="en-GB" altLang="x-none"/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Designed for real time systems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consider historical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assimilates observations in single time step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Can lead to artificial high frequency components</a:t>
            </a: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322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887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Extension of sequential techniques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All observations effect every time step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Analogous to weighting on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[ smoothing-convolution / regularisation ]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Difficult to apply in rapid change areas</a:t>
            </a:r>
          </a:p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Smoothers</a:t>
            </a: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209778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Expressed as a cost function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Uses numerical minimisation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Gradient descent requires differential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Traditionally used for initial conditions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But parameters may also be adjusted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00171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41BC-657F-3547-B9AC-A610DB4B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 </a:t>
            </a:r>
            <a:r>
              <a:rPr lang="en-US" dirty="0"/>
              <a:t>‘model inversion’ view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A1F6A5-5CB9-E74A-9002-E56AD0A1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2051645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72C85B-691C-7B43-842A-6453EA139B84}"/>
              </a:ext>
            </a:extLst>
          </p:cNvPr>
          <p:cNvSpPr/>
          <p:nvPr/>
        </p:nvSpPr>
        <p:spPr bwMode="auto">
          <a:xfrm>
            <a:off x="1007864" y="1907629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E6B3A-0E34-0749-89BD-8AA542E97175}"/>
              </a:ext>
            </a:extLst>
          </p:cNvPr>
          <p:cNvSpPr txBox="1"/>
          <p:nvPr/>
        </p:nvSpPr>
        <p:spPr>
          <a:xfrm>
            <a:off x="2024054" y="4967791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27411-4B39-774D-8C45-3F2662A8C42D}"/>
              </a:ext>
            </a:extLst>
          </p:cNvPr>
          <p:cNvSpPr txBox="1"/>
          <p:nvPr/>
        </p:nvSpPr>
        <p:spPr>
          <a:xfrm>
            <a:off x="256199" y="3216058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EA34E89-6F64-A541-B7B0-AC0FFAA71078}"/>
              </a:ext>
            </a:extLst>
          </p:cNvPr>
          <p:cNvSpPr/>
          <p:nvPr/>
        </p:nvSpPr>
        <p:spPr bwMode="auto">
          <a:xfrm flipV="1">
            <a:off x="2200672" y="2894856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B776B-04BC-1E4F-80CB-E0D56E7BF36B}"/>
              </a:ext>
            </a:extLst>
          </p:cNvPr>
          <p:cNvSpPr txBox="1"/>
          <p:nvPr/>
        </p:nvSpPr>
        <p:spPr>
          <a:xfrm>
            <a:off x="4038418" y="2241842"/>
            <a:ext cx="3125215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Take measurement of 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888F5-25BB-E748-A6B1-F7BF4C924268}"/>
              </a:ext>
            </a:extLst>
          </p:cNvPr>
          <p:cNvSpPr/>
          <p:nvPr/>
        </p:nvSpPr>
        <p:spPr>
          <a:xfrm>
            <a:off x="4094704" y="4302994"/>
            <a:ext cx="5038725" cy="6647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4. Vary model parameters x, and calculate J at each point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8BEEC-68CC-5845-BB70-65E7A7804FA8}"/>
              </a:ext>
            </a:extLst>
          </p:cNvPr>
          <p:cNvSpPr txBox="1"/>
          <p:nvPr/>
        </p:nvSpPr>
        <p:spPr>
          <a:xfrm>
            <a:off x="4069208" y="2760753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2. Given parameters x=[x</a:t>
            </a:r>
            <a:r>
              <a:rPr lang="en-US" sz="2000" baseline="-25000" dirty="0"/>
              <a:t>0</a:t>
            </a:r>
            <a:r>
              <a:rPr lang="en-US" sz="2000" dirty="0"/>
              <a:t>,x</a:t>
            </a:r>
            <a:r>
              <a:rPr lang="en-US" sz="2000" baseline="-25000" dirty="0"/>
              <a:t>1</a:t>
            </a:r>
            <a:r>
              <a:rPr lang="en-US" sz="2000" dirty="0"/>
              <a:t>], make model prediction of y, </a:t>
            </a:r>
            <a:r>
              <a:rPr lang="en-US" sz="2000" dirty="0" err="1"/>
              <a:t>y</a:t>
            </a:r>
            <a:r>
              <a:rPr lang="en-US" sz="2000" baseline="-25000" dirty="0" err="1"/>
              <a:t>hat</a:t>
            </a:r>
            <a:r>
              <a:rPr 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78656-3FC5-5444-B873-0BD06F1B9294}"/>
              </a:ext>
            </a:extLst>
          </p:cNvPr>
          <p:cNvSpPr txBox="1"/>
          <p:nvPr/>
        </p:nvSpPr>
        <p:spPr>
          <a:xfrm>
            <a:off x="4094704" y="3462600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Define and calculate discrepancy metric J=|</a:t>
            </a:r>
            <a:r>
              <a:rPr lang="en-US" sz="2000" dirty="0" err="1"/>
              <a:t>y-y</a:t>
            </a:r>
            <a:r>
              <a:rPr lang="en-US" sz="2000" baseline="-25000" dirty="0" err="1"/>
              <a:t>hat</a:t>
            </a:r>
            <a:r>
              <a:rPr lang="en-US" sz="2000" dirty="0" err="1"/>
              <a:t>|</a:t>
            </a:r>
            <a:r>
              <a:rPr lang="en-US" sz="2000" baseline="-25000" dirty="0" err="1"/>
              <a:t>N</a:t>
            </a:r>
            <a:endParaRPr lang="en-US" sz="2000" baseline="-25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0934F9-40D7-D74F-8E2D-1F2C6DA87CCF}"/>
              </a:ext>
            </a:extLst>
          </p:cNvPr>
          <p:cNvSpPr/>
          <p:nvPr/>
        </p:nvSpPr>
        <p:spPr>
          <a:xfrm>
            <a:off x="4094704" y="5139139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5. Find ‘optimal’ solution, i.e. </a:t>
            </a:r>
            <a:r>
              <a:rPr lang="en-US" sz="2000" dirty="0" err="1"/>
              <a:t>arg</a:t>
            </a:r>
            <a:r>
              <a:rPr lang="en-US" sz="2000" dirty="0"/>
              <a:t> min</a:t>
            </a:r>
            <a:r>
              <a:rPr lang="en-US" sz="2000" baseline="-25000" dirty="0"/>
              <a:t>x</a:t>
            </a:r>
            <a:r>
              <a:rPr lang="en-US" sz="2000" dirty="0"/>
              <a:t> (J)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1F93327D-A5B0-0143-AC18-C15A94A68C56}"/>
              </a:ext>
            </a:extLst>
          </p:cNvPr>
          <p:cNvSpPr/>
          <p:nvPr/>
        </p:nvSpPr>
        <p:spPr bwMode="auto">
          <a:xfrm flipV="1">
            <a:off x="8856736" y="5257151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8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Solar-Induced Fluorescence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D4189-3E66-4347-8ED1-1168C2B6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008" y="1768475"/>
            <a:ext cx="8271433" cy="4987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</p:spTree>
    <p:extLst>
      <p:ext uri="{BB962C8B-B14F-4D97-AF65-F5344CB8AC3E}">
        <p14:creationId xmlns:p14="http://schemas.microsoft.com/office/powerpoint/2010/main" val="973490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err="1"/>
              <a:t>MacBean</a:t>
            </a:r>
            <a:r>
              <a:rPr lang="en-US" sz="3600" b="1" dirty="0"/>
              <a:t> et al. 2018: </a:t>
            </a:r>
            <a:r>
              <a:rPr lang="en-US" sz="3600" dirty="0"/>
              <a:t>Model GPP (prior)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3F4D1-83F9-C14A-B205-4401061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848" y="1588409"/>
            <a:ext cx="8131711" cy="5220358"/>
          </a:xfrm>
        </p:spPr>
      </p:pic>
    </p:spTree>
    <p:extLst>
      <p:ext uri="{BB962C8B-B14F-4D97-AF65-F5344CB8AC3E}">
        <p14:creationId xmlns:p14="http://schemas.microsoft.com/office/powerpoint/2010/main" val="3144353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EF821-70AD-E04C-8573-37BD8D84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61"/>
            <a:ext cx="10080625" cy="52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7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27200" y="3065463"/>
            <a:ext cx="6262688" cy="1866900"/>
          </a:xfrm>
        </p:spPr>
        <p:txBody>
          <a:bodyPr anchor="ctr"/>
          <a:lstStyle/>
          <a:p>
            <a:pPr eaLnBrk="1"/>
            <a:r>
              <a:rPr lang="en-GB" altLang="x-none" sz="3600" dirty="0"/>
              <a:t>J(x) 	=	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 P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</a:t>
            </a:r>
            <a:r>
              <a:rPr lang="en-GB" altLang="x-none" sz="3600" baseline="30000" dirty="0"/>
              <a:t>T 	</a:t>
            </a:r>
            <a:r>
              <a:rPr lang="en-GB" altLang="x-none" sz="3600" dirty="0"/>
              <a:t>+</a:t>
            </a:r>
            <a:endParaRPr lang="en-GB" altLang="x-none" sz="3600" baseline="30000" dirty="0"/>
          </a:p>
          <a:p>
            <a:pPr eaLnBrk="1"/>
            <a:r>
              <a:rPr lang="en-GB" altLang="x-none" sz="3600" baseline="30000" dirty="0"/>
              <a:t>			</a:t>
            </a:r>
            <a:r>
              <a:rPr lang="en-GB" altLang="x-none" sz="3600" dirty="0"/>
              <a:t>	( y-h(x) ) R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y-h(x) )</a:t>
            </a:r>
            <a:r>
              <a:rPr lang="en-GB" altLang="x-none" sz="3600" baseline="30000" dirty="0"/>
              <a:t>T</a:t>
            </a:r>
            <a:endParaRPr lang="en-US" altLang="x-none" sz="3600" baseline="30000" dirty="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24188" y="1908175"/>
            <a:ext cx="5184775" cy="1370013"/>
            <a:chOff x="1905" y="1202"/>
            <a:chExt cx="3266" cy="863"/>
          </a:xfrm>
        </p:grpSpPr>
        <p:sp>
          <p:nvSpPr>
            <p:cNvPr id="88073" name="AutoShape 8"/>
            <p:cNvSpPr>
              <a:spLocks/>
            </p:cNvSpPr>
            <p:nvPr/>
          </p:nvSpPr>
          <p:spPr bwMode="auto">
            <a:xfrm rot="5400000">
              <a:off x="2925" y="817"/>
              <a:ext cx="228" cy="2268"/>
            </a:xfrm>
            <a:prstGeom prst="leftBrace">
              <a:avLst>
                <a:gd name="adj1" fmla="val 82895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4" name="Rectangle 11"/>
            <p:cNvSpPr>
              <a:spLocks noChangeArrowheads="1"/>
            </p:cNvSpPr>
            <p:nvPr/>
          </p:nvSpPr>
          <p:spPr bwMode="auto">
            <a:xfrm>
              <a:off x="3266" y="1202"/>
              <a:ext cx="1905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Background</a:t>
              </a:r>
              <a:endParaRPr lang="en-US" altLang="x-none" sz="3200"/>
            </a:p>
          </p:txBody>
        </p:sp>
        <p:cxnSp>
          <p:nvCxnSpPr>
            <p:cNvPr id="88075" name="AutoShape 13"/>
            <p:cNvCxnSpPr>
              <a:cxnSpLocks noChangeShapeType="1"/>
              <a:stCxn id="88074" idx="1"/>
              <a:endCxn id="88073" idx="1"/>
            </p:cNvCxnSpPr>
            <p:nvPr/>
          </p:nvCxnSpPr>
          <p:spPr bwMode="auto">
            <a:xfrm rot="10800000" flipV="1">
              <a:off x="3039" y="1429"/>
              <a:ext cx="215" cy="3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655763" y="4786313"/>
            <a:ext cx="5976937" cy="1441450"/>
            <a:chOff x="1043" y="3015"/>
            <a:chExt cx="3765" cy="908"/>
          </a:xfrm>
        </p:grpSpPr>
        <p:sp>
          <p:nvSpPr>
            <p:cNvPr id="88070" name="AutoShape 9"/>
            <p:cNvSpPr>
              <a:spLocks/>
            </p:cNvSpPr>
            <p:nvPr/>
          </p:nvSpPr>
          <p:spPr bwMode="auto">
            <a:xfrm rot="-5400000">
              <a:off x="3243" y="1677"/>
              <a:ext cx="228" cy="2903"/>
            </a:xfrm>
            <a:prstGeom prst="leftBrace">
              <a:avLst>
                <a:gd name="adj1" fmla="val 106104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1" name="Rectangle 14"/>
            <p:cNvSpPr>
              <a:spLocks noChangeArrowheads="1"/>
            </p:cNvSpPr>
            <p:nvPr/>
          </p:nvSpPr>
          <p:spPr bwMode="auto">
            <a:xfrm>
              <a:off x="1043" y="3470"/>
              <a:ext cx="1905" cy="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Observations</a:t>
              </a:r>
              <a:endParaRPr lang="en-US" altLang="x-none" sz="3200"/>
            </a:p>
          </p:txBody>
        </p:sp>
        <p:cxnSp>
          <p:nvCxnSpPr>
            <p:cNvPr id="88072" name="AutoShape 15"/>
            <p:cNvCxnSpPr>
              <a:cxnSpLocks noChangeShapeType="1"/>
              <a:stCxn id="88071" idx="3"/>
              <a:endCxn id="88070" idx="1"/>
            </p:cNvCxnSpPr>
            <p:nvPr/>
          </p:nvCxnSpPr>
          <p:spPr bwMode="auto">
            <a:xfrm flipV="1">
              <a:off x="2960" y="3256"/>
              <a:ext cx="396" cy="4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415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339975"/>
            <a:ext cx="9067800" cy="3379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No temporal propagation of state vector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OK for zero order approximations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Unable to deal with phenology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0091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4DVAR</a:t>
            </a:r>
            <a:endParaRPr lang="en-US" altLang="x-none"/>
          </a:p>
        </p:txBody>
      </p:sp>
      <p:grpSp>
        <p:nvGrpSpPr>
          <p:cNvPr id="92163" name="Group 47"/>
          <p:cNvGrpSpPr>
            <a:grpSpLocks/>
          </p:cNvGrpSpPr>
          <p:nvPr/>
        </p:nvGrpSpPr>
        <p:grpSpPr bwMode="auto">
          <a:xfrm>
            <a:off x="1584325" y="2389188"/>
            <a:ext cx="6911975" cy="1604962"/>
            <a:chOff x="907" y="2336"/>
            <a:chExt cx="4354" cy="1011"/>
          </a:xfrm>
        </p:grpSpPr>
        <p:sp>
          <p:nvSpPr>
            <p:cNvPr id="92169" name="Text Box 41"/>
            <p:cNvSpPr txBox="1">
              <a:spLocks noChangeArrowheads="1"/>
            </p:cNvSpPr>
            <p:nvPr/>
          </p:nvSpPr>
          <p:spPr bwMode="auto">
            <a:xfrm>
              <a:off x="907" y="2336"/>
              <a:ext cx="4354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/>
              <a:r>
                <a:rPr lang="en-GB" altLang="x-none" sz="3600"/>
                <a:t>J(x) = 	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 P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</a:t>
              </a:r>
              <a:r>
                <a:rPr lang="en-GB" altLang="x-none" sz="3600" baseline="30000"/>
                <a:t>T </a:t>
              </a:r>
              <a:r>
                <a:rPr lang="en-GB" altLang="x-none" sz="3600"/>
                <a:t>+ </a:t>
              </a:r>
            </a:p>
            <a:p>
              <a:pPr algn="l" eaLnBrk="1"/>
              <a:r>
                <a:rPr lang="en-GB" altLang="x-none" sz="3600"/>
                <a:t>			</a:t>
              </a:r>
              <a:r>
                <a:rPr lang="el-GR" altLang="x-none"/>
                <a:t> </a:t>
              </a:r>
              <a:r>
                <a:rPr lang="en-GB" altLang="x-none"/>
                <a:t>	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 R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</a:t>
              </a:r>
              <a:r>
                <a:rPr lang="en-GB" altLang="x-none" sz="3600" baseline="30000"/>
                <a:t>T</a:t>
              </a:r>
              <a:endParaRPr lang="en-US" altLang="x-none" sz="3600" baseline="30000"/>
            </a:p>
          </p:txBody>
        </p:sp>
        <p:sp>
          <p:nvSpPr>
            <p:cNvPr id="92170" name="Text Box 46"/>
            <p:cNvSpPr txBox="1">
              <a:spLocks noChangeArrowheads="1"/>
            </p:cNvSpPr>
            <p:nvPr/>
          </p:nvSpPr>
          <p:spPr bwMode="auto">
            <a:xfrm>
              <a:off x="1537" y="2865"/>
              <a:ext cx="63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l-GR" altLang="x-none" sz="5400"/>
                <a:t>Σ</a:t>
              </a:r>
              <a:r>
                <a:rPr lang="en-GB" altLang="x-none" sz="3200" baseline="-25000"/>
                <a:t>i</a:t>
              </a:r>
              <a:endParaRPr lang="en-US" altLang="x-none" sz="3200" baseline="-250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10100" y="3922713"/>
            <a:ext cx="4608513" cy="1944687"/>
            <a:chOff x="2994" y="2835"/>
            <a:chExt cx="2903" cy="1225"/>
          </a:xfrm>
        </p:grpSpPr>
        <p:sp>
          <p:nvSpPr>
            <p:cNvPr id="92165" name="Rectangle 48"/>
            <p:cNvSpPr>
              <a:spLocks noChangeArrowheads="1"/>
            </p:cNvSpPr>
            <p:nvPr/>
          </p:nvSpPr>
          <p:spPr bwMode="auto">
            <a:xfrm>
              <a:off x="3402" y="3107"/>
              <a:ext cx="2495" cy="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/>
                <a:t>Time varying </a:t>
              </a:r>
              <a:br>
                <a:rPr lang="en-GB" altLang="x-none"/>
              </a:br>
              <a:r>
                <a:rPr lang="en-GB" altLang="x-none"/>
                <a:t>state vector</a:t>
              </a:r>
              <a:endParaRPr lang="en-US" altLang="x-none"/>
            </a:p>
          </p:txBody>
        </p:sp>
        <p:sp>
          <p:nvSpPr>
            <p:cNvPr id="92166" name="Line 50"/>
            <p:cNvSpPr>
              <a:spLocks noChangeShapeType="1"/>
            </p:cNvSpPr>
            <p:nvPr/>
          </p:nvSpPr>
          <p:spPr bwMode="auto">
            <a:xfrm flipH="1">
              <a:off x="2994" y="3560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7" name="Line 51"/>
            <p:cNvSpPr>
              <a:spLocks noChangeShapeType="1"/>
            </p:cNvSpPr>
            <p:nvPr/>
          </p:nvSpPr>
          <p:spPr bwMode="auto">
            <a:xfrm flipV="1">
              <a:off x="2994" y="2835"/>
              <a:ext cx="0" cy="7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8" name="Line 52"/>
            <p:cNvSpPr>
              <a:spLocks noChangeShapeType="1"/>
            </p:cNvSpPr>
            <p:nvPr/>
          </p:nvSpPr>
          <p:spPr bwMode="auto">
            <a:xfrm flipV="1">
              <a:off x="4627" y="2835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565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942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31800" y="1835150"/>
            <a:ext cx="9072563" cy="4392613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Parameters constant over time window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smooth transitions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 error distribution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Size of time window?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For zero-order case 3DVAR = 4DVAR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4DVAR for use with phenology model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Absence of </a:t>
            </a:r>
            <a:r>
              <a:rPr lang="en-GB" altLang="x-none" b="1" dirty="0"/>
              <a:t>Q</a:t>
            </a:r>
            <a:r>
              <a:rPr lang="en-GB" altLang="x-none" dirty="0"/>
              <a:t> - propagation of </a:t>
            </a:r>
            <a:r>
              <a:rPr lang="en-GB" altLang="x-none" b="1" dirty="0"/>
              <a:t>P</a:t>
            </a:r>
            <a:r>
              <a:rPr lang="en-GB" altLang="x-none" dirty="0"/>
              <a:t>?</a:t>
            </a:r>
          </a:p>
          <a:p>
            <a:pPr lvl="1" eaLnBrk="1">
              <a:buFont typeface="Times New Roman" charset="0"/>
              <a:buChar char="–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4151991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Variational data assimilation: strong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  <a:r>
              <a:rPr lang="en-US" dirty="0" err="1"/>
              <a:t>minimisation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Multiple </a:t>
            </a:r>
            <a:r>
              <a:rPr lang="en-US" dirty="0" err="1"/>
              <a:t>obs</a:t>
            </a:r>
            <a:r>
              <a:rPr lang="en-US" dirty="0"/>
              <a:t> constraints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Plus prior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Strong constraint: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Prediction must be a valid model state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‘trust the model’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421" y="1547589"/>
            <a:ext cx="438185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9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416" b="-4416"/>
          <a:stretch>
            <a:fillRect/>
          </a:stretch>
        </p:blipFill>
        <p:spPr>
          <a:xfrm>
            <a:off x="504825" y="1763613"/>
            <a:ext cx="9067800" cy="4987925"/>
          </a:xfrm>
        </p:spPr>
      </p:pic>
    </p:spTree>
    <p:extLst>
      <p:ext uri="{BB962C8B-B14F-4D97-AF65-F5344CB8AC3E}">
        <p14:creationId xmlns:p14="http://schemas.microsoft.com/office/powerpoint/2010/main" val="454117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68B-44FA-BF4A-9319-22D2C19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OCHIDEE with SIF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E39C-B9C8-C248-BB01-F88A5995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applications of DA in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State-of-the-art: </a:t>
            </a:r>
            <a:r>
              <a:rPr lang="en-US" dirty="0" err="1"/>
              <a:t>MacBean</a:t>
            </a:r>
            <a:r>
              <a:rPr lang="en-US" dirty="0"/>
              <a:t> et al. 2018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Orchidee</a:t>
            </a:r>
            <a:r>
              <a:rPr lang="en-US" dirty="0"/>
              <a:t>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French DGVM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for DA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GOME SIF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1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8148-7CE1-7047-9D9E-0C78CDBA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DA90-B160-6D4D-A65F-2B60DBE2A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9575800" cy="49879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Often, not enough information in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‘Under constrained’, ‘;poorly conditioned’, ‘ill-posed’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might have multiple constraints on a solution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Model of physical process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Empirical models (e.g. smoothness)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Prior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should seek a ‘balanced’ solution based on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6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850D-22F7-464D-96E9-80687B70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728" y="32965"/>
            <a:ext cx="6961168" cy="6648971"/>
          </a:xfrm>
        </p:spPr>
      </p:pic>
    </p:spTree>
    <p:extLst>
      <p:ext uri="{BB962C8B-B14F-4D97-AF65-F5344CB8AC3E}">
        <p14:creationId xmlns:p14="http://schemas.microsoft.com/office/powerpoint/2010/main" val="1405898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68098-0866-7743-B33C-9E42A887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496357"/>
            <a:ext cx="10080625" cy="4566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DF977-229E-D540-A7B3-8CEB8410A849}"/>
              </a:ext>
            </a:extLst>
          </p:cNvPr>
          <p:cNvSpPr/>
          <p:nvPr/>
        </p:nvSpPr>
        <p:spPr>
          <a:xfrm>
            <a:off x="2520950" y="585053"/>
            <a:ext cx="5038725" cy="7220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 parameter</a:t>
            </a:r>
          </a:p>
        </p:txBody>
      </p:sp>
    </p:spTree>
    <p:extLst>
      <p:ext uri="{BB962C8B-B14F-4D97-AF65-F5344CB8AC3E}">
        <p14:creationId xmlns:p14="http://schemas.microsoft.com/office/powerpoint/2010/main" val="1755828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B92F6-91F7-874A-85A6-A09AB10B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24" y="179437"/>
            <a:ext cx="5459959" cy="341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B0B1-1D87-454E-86A4-09DBE174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9877"/>
            <a:ext cx="10080625" cy="18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67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E910-0D85-764B-9107-BE167F9B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yield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58DF-7717-7142-A6C2-F7B1AC094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Variational DA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https://www.geog.ucl.ac.uk/research/research-projects/sentinels-of-wheat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98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5694-F792-AE48-AD7C-91E3A35C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B3FC4-3E90-3A40-987B-BCDCCED9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FD47-8585-8742-993B-09014B156FB8}" type="slidenum">
              <a:rPr lang="en-US" smtClean="0"/>
              <a:t>54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DA88F1-2BE1-644B-B111-1BBB978A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4" y="1650179"/>
            <a:ext cx="5844749" cy="4675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641F74-3FEC-C648-AC70-472C265D6029}"/>
              </a:ext>
            </a:extLst>
          </p:cNvPr>
          <p:cNvSpPr txBox="1"/>
          <p:nvPr/>
        </p:nvSpPr>
        <p:spPr>
          <a:xfrm>
            <a:off x="3597498" y="6901600"/>
            <a:ext cx="3769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WOFOST crop model</a:t>
            </a:r>
          </a:p>
        </p:txBody>
      </p:sp>
    </p:spTree>
    <p:extLst>
      <p:ext uri="{BB962C8B-B14F-4D97-AF65-F5344CB8AC3E}">
        <p14:creationId xmlns:p14="http://schemas.microsoft.com/office/powerpoint/2010/main" val="2797454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D1DA915-8AA6-164A-98FE-C24D305C51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4"/>
          <a:stretch/>
        </p:blipFill>
        <p:spPr>
          <a:xfrm>
            <a:off x="2260795" y="818751"/>
            <a:ext cx="4955787" cy="1805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555180-72C0-034D-8E9E-943A2563527D}"/>
              </a:ext>
            </a:extLst>
          </p:cNvPr>
          <p:cNvSpPr/>
          <p:nvPr/>
        </p:nvSpPr>
        <p:spPr>
          <a:xfrm>
            <a:off x="533833" y="411630"/>
            <a:ext cx="518443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Information sources: calibrated growth/yield model</a:t>
            </a:r>
            <a:endParaRPr lang="en-US" sz="1600" dirty="0"/>
          </a:p>
        </p:txBody>
      </p:sp>
      <p:pic>
        <p:nvPicPr>
          <p:cNvPr id="28" name="basic_animation_30fps" descr="basic_animation_30fp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CFCFFB31-CD22-8B44-AFEA-B6DD68808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766" y="3079059"/>
            <a:ext cx="6452013" cy="362925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F2FAE9-8073-8C46-A208-593AE2607705}"/>
              </a:ext>
            </a:extLst>
          </p:cNvPr>
          <p:cNvCxnSpPr>
            <a:cxnSpLocks/>
          </p:cNvCxnSpPr>
          <p:nvPr/>
        </p:nvCxnSpPr>
        <p:spPr>
          <a:xfrm flipH="1">
            <a:off x="3513107" y="2551173"/>
            <a:ext cx="171678" cy="527886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E93F6A2-4F67-1F4D-A0FC-746168941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74" y="2798028"/>
            <a:ext cx="5029586" cy="41913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1DA915-8AA6-164A-98FE-C24D305C5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4"/>
          <a:stretch/>
        </p:blipFill>
        <p:spPr>
          <a:xfrm>
            <a:off x="2260795" y="867522"/>
            <a:ext cx="4955787" cy="1805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555180-72C0-034D-8E9E-943A2563527D}"/>
              </a:ext>
            </a:extLst>
          </p:cNvPr>
          <p:cNvSpPr/>
          <p:nvPr/>
        </p:nvSpPr>
        <p:spPr>
          <a:xfrm>
            <a:off x="558562" y="411630"/>
            <a:ext cx="8244565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Information sources: biophysical parameters from satellite Earth Observation (EO)</a:t>
            </a:r>
            <a:endParaRPr lang="en-US" sz="1600" dirty="0"/>
          </a:p>
        </p:txBody>
      </p:sp>
      <p:pic>
        <p:nvPicPr>
          <p:cNvPr id="5" name="basic_animation_30fps" descr="basic_animation_30fps">
            <a:extLst>
              <a:ext uri="{FF2B5EF4-FFF2-40B4-BE49-F238E27FC236}">
                <a16:creationId xmlns:a16="http://schemas.microsoft.com/office/drawing/2014/main" id="{6A8E3C24-D13F-EE40-A711-FA8E7B0A7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275" y="3558390"/>
            <a:ext cx="3645041" cy="20503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8F1B02-71EC-BE4C-987F-03138E9D28B1}"/>
              </a:ext>
            </a:extLst>
          </p:cNvPr>
          <p:cNvCxnSpPr>
            <a:cxnSpLocks/>
          </p:cNvCxnSpPr>
          <p:nvPr/>
        </p:nvCxnSpPr>
        <p:spPr>
          <a:xfrm>
            <a:off x="5697012" y="2636274"/>
            <a:ext cx="1733054" cy="631949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F8B588-BB00-B646-8B0A-C55E216F6F04}"/>
              </a:ext>
            </a:extLst>
          </p:cNvPr>
          <p:cNvSpPr/>
          <p:nvPr/>
        </p:nvSpPr>
        <p:spPr>
          <a:xfrm flipH="1">
            <a:off x="4229648" y="4724054"/>
            <a:ext cx="1186214" cy="313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43" b="1" dirty="0"/>
              <a:t>Sentinel 2</a:t>
            </a:r>
            <a:endParaRPr lang="en-US" sz="154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000414-E892-4A46-BBB4-4CD5E255783C}"/>
              </a:ext>
            </a:extLst>
          </p:cNvPr>
          <p:cNvSpPr/>
          <p:nvPr/>
        </p:nvSpPr>
        <p:spPr>
          <a:xfrm>
            <a:off x="4179882" y="5947668"/>
            <a:ext cx="1117614" cy="313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43" b="1" dirty="0"/>
              <a:t>Sentinel 1</a:t>
            </a:r>
            <a:endParaRPr lang="en-US" sz="154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E9598-B1A2-4E42-81BB-826AFB32EC07}"/>
              </a:ext>
            </a:extLst>
          </p:cNvPr>
          <p:cNvSpPr/>
          <p:nvPr/>
        </p:nvSpPr>
        <p:spPr>
          <a:xfrm>
            <a:off x="4717547" y="3591408"/>
            <a:ext cx="502061" cy="313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43" b="1" dirty="0"/>
              <a:t>LAI</a:t>
            </a:r>
            <a:endParaRPr lang="en-US" sz="1543" dirty="0"/>
          </a:p>
        </p:txBody>
      </p:sp>
    </p:spTree>
    <p:extLst>
      <p:ext uri="{BB962C8B-B14F-4D97-AF65-F5344CB8AC3E}">
        <p14:creationId xmlns:p14="http://schemas.microsoft.com/office/powerpoint/2010/main" val="264528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80E136C-A267-B24D-B6AC-2C5303F3851B}"/>
              </a:ext>
            </a:extLst>
          </p:cNvPr>
          <p:cNvGrpSpPr/>
          <p:nvPr/>
        </p:nvGrpSpPr>
        <p:grpSpPr>
          <a:xfrm>
            <a:off x="6300258" y="251989"/>
            <a:ext cx="3695841" cy="7015080"/>
            <a:chOff x="5943600" y="228600"/>
            <a:chExt cx="3352800" cy="63639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9FA608-CD76-CA46-B71D-1FA0920648F4}"/>
                </a:ext>
              </a:extLst>
            </p:cNvPr>
            <p:cNvSpPr txBox="1"/>
            <p:nvPr/>
          </p:nvSpPr>
          <p:spPr>
            <a:xfrm>
              <a:off x="5943600" y="228600"/>
              <a:ext cx="3352800" cy="7134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B0E440-0356-3D4A-87F6-5DAF9745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734641"/>
              <a:ext cx="2994589" cy="1871618"/>
            </a:xfrm>
            <a:prstGeom prst="rect">
              <a:avLst/>
            </a:prstGeom>
            <a:ln w="34925">
              <a:solidFill>
                <a:srgbClr val="0000CC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772FDE-2949-1640-ADEE-A523FE12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694686"/>
              <a:ext cx="3036587" cy="1897867"/>
            </a:xfrm>
            <a:prstGeom prst="rect">
              <a:avLst/>
            </a:prstGeom>
            <a:ln w="38100">
              <a:solidFill>
                <a:srgbClr val="FF3300"/>
              </a:solidFill>
            </a:ln>
          </p:spPr>
        </p:pic>
        <p:pic>
          <p:nvPicPr>
            <p:cNvPr id="11" name="national scale.png" descr="national scale.png">
              <a:extLst>
                <a:ext uri="{FF2B5EF4-FFF2-40B4-BE49-F238E27FC236}">
                  <a16:creationId xmlns:a16="http://schemas.microsoft.com/office/drawing/2014/main" id="{835B8A64-B8B7-0648-8036-91CB8776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4557"/>
            <a:stretch>
              <a:fillRect/>
            </a:stretch>
          </p:blipFill>
          <p:spPr>
            <a:xfrm>
              <a:off x="6096000" y="762000"/>
              <a:ext cx="3056792" cy="188421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" name="Deployed on…">
              <a:extLst>
                <a:ext uri="{FF2B5EF4-FFF2-40B4-BE49-F238E27FC236}">
                  <a16:creationId xmlns:a16="http://schemas.microsoft.com/office/drawing/2014/main" id="{5FB8F334-2906-8746-9AD4-9E90D1602BC3}"/>
                </a:ext>
              </a:extLst>
            </p:cNvPr>
            <p:cNvSpPr/>
            <p:nvPr/>
          </p:nvSpPr>
          <p:spPr>
            <a:xfrm>
              <a:off x="8001000" y="1447562"/>
              <a:ext cx="1013389" cy="720408"/>
            </a:xfrm>
            <a:prstGeom prst="wedgeEllipseCallout">
              <a:avLst>
                <a:gd name="adj1" fmla="val -47833"/>
                <a:gd name="adj2" fmla="val 62772"/>
              </a:avLst>
            </a:prstGeom>
            <a:solidFill>
              <a:schemeClr val="accent1">
                <a:lumOff val="23725"/>
              </a:schemeClr>
            </a:solidFill>
            <a:ln>
              <a:solidFill>
                <a:srgbClr val="46AAC4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397" rIns="50397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 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 Earth </a:t>
              </a:r>
              <a:r>
                <a:rPr lang="en-GB"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</a:t>
              </a:r>
              <a:r>
                <a:rPr sz="1213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ngine</a:t>
              </a:r>
              <a:endParaRPr sz="12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23117B08-E110-FA46-B749-528AFBD59A5C}"/>
                </a:ext>
              </a:extLst>
            </p:cNvPr>
            <p:cNvSpPr/>
            <p:nvPr/>
          </p:nvSpPr>
          <p:spPr>
            <a:xfrm>
              <a:off x="7036026" y="1856067"/>
              <a:ext cx="267636" cy="195600"/>
            </a:xfrm>
            <a:prstGeom prst="rect">
              <a:avLst/>
            </a:prstGeom>
            <a:ln w="15875">
              <a:solidFill>
                <a:srgbClr val="0433FF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50397" rIns="50397" anchor="ctr"/>
            <a:lstStyle/>
            <a:p>
              <a:endParaRPr sz="4850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4D6D8722-A38B-AD4E-8792-DF21C9D6AA10}"/>
                </a:ext>
              </a:extLst>
            </p:cNvPr>
            <p:cNvSpPr/>
            <p:nvPr/>
          </p:nvSpPr>
          <p:spPr>
            <a:xfrm>
              <a:off x="7162800" y="1943113"/>
              <a:ext cx="70517" cy="38087"/>
            </a:xfrm>
            <a:prstGeom prst="rect">
              <a:avLst/>
            </a:prstGeom>
            <a:ln w="12700">
              <a:solidFill>
                <a:srgbClr val="FF2600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50397" rIns="50397" anchor="ctr"/>
            <a:lstStyle/>
            <a:p>
              <a:endParaRPr sz="48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3B7081-4E36-794E-8419-67F3D1109A87}"/>
                </a:ext>
              </a:extLst>
            </p:cNvPr>
            <p:cNvSpPr txBox="1"/>
            <p:nvPr/>
          </p:nvSpPr>
          <p:spPr>
            <a:xfrm>
              <a:off x="6084462" y="392668"/>
              <a:ext cx="2907138" cy="31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Result</a:t>
              </a:r>
              <a:r>
                <a:rPr lang="en-US" sz="1800" dirty="0"/>
                <a:t>: Wheat yield: kg/ha 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2D2B2BF-6C66-B449-A782-EAA951C6FEB6}"/>
              </a:ext>
            </a:extLst>
          </p:cNvPr>
          <p:cNvSpPr/>
          <p:nvPr/>
        </p:nvSpPr>
        <p:spPr>
          <a:xfrm>
            <a:off x="2024762" y="177323"/>
            <a:ext cx="3188180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Data Assimilation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9CB8D-C339-E243-8276-4584BFD0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59" y="5634409"/>
            <a:ext cx="6417551" cy="1925266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4F69B16D-648A-9E4C-A5C3-A99310509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2" y="676535"/>
            <a:ext cx="5844749" cy="4675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6592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CP_sat_wofost_lat_34_DA_landscape.mp4" descr="NCP_sat_wofost_lat_34_DA_landscape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084CB1E-3ADF-6645-90AB-62D248A6EC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" y="1615459"/>
            <a:ext cx="9619657" cy="36063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ABE4D-9E6B-6249-A2E6-AEEC79EB9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897E8-5511-D540-A04A-505D25C7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FD47-8585-8742-993B-09014B156FB8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29311-0024-894C-95BC-8DAAE48AE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387" y="6874687"/>
            <a:ext cx="1284441" cy="341606"/>
          </a:xfrm>
          <a:prstGeom prst="rect">
            <a:avLst/>
          </a:prstGeom>
        </p:spPr>
      </p:pic>
      <p:pic>
        <p:nvPicPr>
          <p:cNvPr id="8" name="Picture 7" descr="logo_sm_blk">
            <a:extLst>
              <a:ext uri="{FF2B5EF4-FFF2-40B4-BE49-F238E27FC236}">
                <a16:creationId xmlns:a16="http://schemas.microsoft.com/office/drawing/2014/main" id="{54195D85-A16D-3344-B477-E397AC836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21" y="6771046"/>
            <a:ext cx="1438843" cy="42672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1488B5-640E-414A-9DAB-A2C621AC51EF}"/>
              </a:ext>
            </a:extLst>
          </p:cNvPr>
          <p:cNvSpPr/>
          <p:nvPr/>
        </p:nvSpPr>
        <p:spPr>
          <a:xfrm>
            <a:off x="1297742" y="177323"/>
            <a:ext cx="7096815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Other model outputs and measurements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65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AE450419-6753-CD42-8FF7-F20698249348}"/>
              </a:ext>
            </a:extLst>
          </p:cNvPr>
          <p:cNvCxnSpPr>
            <a:cxnSpLocks/>
            <a:endCxn id="44" idx="0"/>
          </p:cNvCxnSpPr>
          <p:nvPr/>
        </p:nvCxnSpPr>
        <p:spPr>
          <a:xfrm rot="16200000" flipH="1">
            <a:off x="8338972" y="2496148"/>
            <a:ext cx="670131" cy="3197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651995-2B6E-4C4F-BDF7-8F418834F1E6}"/>
              </a:ext>
            </a:extLst>
          </p:cNvPr>
          <p:cNvSpPr/>
          <p:nvPr/>
        </p:nvSpPr>
        <p:spPr>
          <a:xfrm>
            <a:off x="5213962" y="2252147"/>
            <a:ext cx="1240212" cy="7833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priori crop parameter distribution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5546D63-3CBB-3F40-B7F5-567547254C68}"/>
              </a:ext>
            </a:extLst>
          </p:cNvPr>
          <p:cNvGrpSpPr/>
          <p:nvPr/>
        </p:nvGrpSpPr>
        <p:grpSpPr>
          <a:xfrm>
            <a:off x="7952991" y="5132336"/>
            <a:ext cx="2051347" cy="1362738"/>
            <a:chOff x="5792021" y="3906884"/>
            <a:chExt cx="3027432" cy="2232206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F84E450-40D6-8646-8D9F-E873AF2E920A}"/>
                </a:ext>
              </a:extLst>
            </p:cNvPr>
            <p:cNvSpPr/>
            <p:nvPr/>
          </p:nvSpPr>
          <p:spPr>
            <a:xfrm>
              <a:off x="5792021" y="3906884"/>
              <a:ext cx="3027432" cy="223220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EO-derived LAI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time series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F1083A-449E-2B48-A692-AB73BD88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957" y="4767560"/>
              <a:ext cx="1446589" cy="1301930"/>
            </a:xfrm>
            <a:prstGeom prst="rect">
              <a:avLst/>
            </a:prstGeom>
          </p:spPr>
        </p:pic>
      </p:grp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EF28D93-1930-494E-AB64-898460BEA0FB}"/>
              </a:ext>
            </a:extLst>
          </p:cNvPr>
          <p:cNvSpPr/>
          <p:nvPr/>
        </p:nvSpPr>
        <p:spPr>
          <a:xfrm>
            <a:off x="3147374" y="1385244"/>
            <a:ext cx="1473292" cy="1071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Regional crop field measurements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incl. yield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E46007-A6B9-8F4F-A9E7-0D01F979B42F}"/>
              </a:ext>
            </a:extLst>
          </p:cNvPr>
          <p:cNvSpPr txBox="1"/>
          <p:nvPr/>
        </p:nvSpPr>
        <p:spPr>
          <a:xfrm>
            <a:off x="3789475" y="986026"/>
            <a:ext cx="4104747" cy="32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653" dirty="0">
                <a:solidFill>
                  <a:prstClr val="black"/>
                </a:solidFill>
                <a:latin typeface="Calibri" panose="020F0502020204030204"/>
              </a:rPr>
              <a:t>Yield estimation flowchart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DEFFDC-57EC-B94A-923C-849162E7D266}"/>
              </a:ext>
            </a:extLst>
          </p:cNvPr>
          <p:cNvSpPr/>
          <p:nvPr/>
        </p:nvSpPr>
        <p:spPr>
          <a:xfrm>
            <a:off x="1128760" y="3643394"/>
            <a:ext cx="1473292" cy="4737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CAMS or other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weather drivers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7CC0D08-BFFC-1E4C-BBC0-C46247E0FE1B}"/>
              </a:ext>
            </a:extLst>
          </p:cNvPr>
          <p:cNvSpPr/>
          <p:nvPr/>
        </p:nvSpPr>
        <p:spPr>
          <a:xfrm>
            <a:off x="833356" y="1398266"/>
            <a:ext cx="2201231" cy="10117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Initial (uninformative)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 a priori crop parameter distribution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D2309F-22C9-444E-B908-441179C8E371}"/>
              </a:ext>
            </a:extLst>
          </p:cNvPr>
          <p:cNvSpPr/>
          <p:nvPr/>
        </p:nvSpPr>
        <p:spPr>
          <a:xfrm>
            <a:off x="976205" y="2602002"/>
            <a:ext cx="1665252" cy="833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WOFOST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Crop growth and yield model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48591B-4E5B-0040-8409-305FAEB421DA}"/>
              </a:ext>
            </a:extLst>
          </p:cNvPr>
          <p:cNvSpPr/>
          <p:nvPr/>
        </p:nvSpPr>
        <p:spPr>
          <a:xfrm>
            <a:off x="3263913" y="2678250"/>
            <a:ext cx="1240212" cy="679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MCMC solver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6DA4B9AE-DF3A-5044-93FE-00667F57CE08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rot="5400000">
            <a:off x="1775423" y="2443451"/>
            <a:ext cx="191960" cy="125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C7C6C075-6BBD-814E-9EF2-1C8750063F3C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 flipV="1">
            <a:off x="2641457" y="3018055"/>
            <a:ext cx="622456" cy="7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DD4A28A1-D867-E044-924D-D5634307014B}"/>
              </a:ext>
            </a:extLst>
          </p:cNvPr>
          <p:cNvCxnSpPr>
            <a:cxnSpLocks/>
            <a:stCxn id="83" idx="2"/>
            <a:endCxn id="56" idx="0"/>
          </p:cNvCxnSpPr>
          <p:nvPr/>
        </p:nvCxnSpPr>
        <p:spPr>
          <a:xfrm rot="5400000">
            <a:off x="3773261" y="2567490"/>
            <a:ext cx="22152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348DBC8-BBB1-8D4F-AC32-0BCE113D8C6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0220" y="3544220"/>
            <a:ext cx="217222" cy="10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B55A0F6-3546-FE4C-B7A8-B5B26B6ABDCB}"/>
              </a:ext>
            </a:extLst>
          </p:cNvPr>
          <p:cNvSpPr/>
          <p:nvPr/>
        </p:nvSpPr>
        <p:spPr>
          <a:xfrm>
            <a:off x="798181" y="1325831"/>
            <a:ext cx="4004624" cy="302811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8A0AB8-E4FF-F44D-8BE5-E21EAFAEF490}"/>
              </a:ext>
            </a:extLst>
          </p:cNvPr>
          <p:cNvSpPr txBox="1"/>
          <p:nvPr/>
        </p:nvSpPr>
        <p:spPr>
          <a:xfrm>
            <a:off x="2409789" y="4041419"/>
            <a:ext cx="3273555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1: Crop model calibration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CA7F605-54B9-3F45-AB7E-7C9E1E3ED609}"/>
              </a:ext>
            </a:extLst>
          </p:cNvPr>
          <p:cNvCxnSpPr>
            <a:cxnSpLocks/>
            <a:stCxn id="56" idx="3"/>
            <a:endCxn id="20" idx="1"/>
          </p:cNvCxnSpPr>
          <p:nvPr/>
        </p:nvCxnSpPr>
        <p:spPr>
          <a:xfrm flipV="1">
            <a:off x="4504125" y="2643806"/>
            <a:ext cx="709838" cy="3742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8159EC7-3641-4B42-B597-86E249AE0968}"/>
              </a:ext>
            </a:extLst>
          </p:cNvPr>
          <p:cNvGrpSpPr/>
          <p:nvPr/>
        </p:nvGrpSpPr>
        <p:grpSpPr>
          <a:xfrm>
            <a:off x="7785194" y="2991087"/>
            <a:ext cx="2097435" cy="1845446"/>
            <a:chOff x="7697820" y="2521679"/>
            <a:chExt cx="3689916" cy="2628037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16E7B85-B952-074A-A4D9-F32BB8645829}"/>
                </a:ext>
              </a:extLst>
            </p:cNvPr>
            <p:cNvSpPr/>
            <p:nvPr/>
          </p:nvSpPr>
          <p:spPr>
            <a:xfrm>
              <a:off x="7697820" y="2521679"/>
              <a:ext cx="3689916" cy="262803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A priori LAI ensembles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FF628AA-F90B-B943-8152-DED49C374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6745" y="2991265"/>
              <a:ext cx="2705100" cy="1819795"/>
            </a:xfrm>
            <a:prstGeom prst="rect">
              <a:avLst/>
            </a:prstGeom>
          </p:spPr>
        </p:pic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67E2D763-C1DB-614A-9FE8-67EF05CCBA65}"/>
              </a:ext>
            </a:extLst>
          </p:cNvPr>
          <p:cNvSpPr/>
          <p:nvPr/>
        </p:nvSpPr>
        <p:spPr>
          <a:xfrm>
            <a:off x="5097423" y="1494354"/>
            <a:ext cx="1473292" cy="4737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CAMS or other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weather drivers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A0BAB036-757E-414C-8EA0-66D72B543BBB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6570715" y="1730043"/>
            <a:ext cx="833394" cy="11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879AD344-BA18-5E40-A93B-7604A4AA4E69}"/>
              </a:ext>
            </a:extLst>
          </p:cNvPr>
          <p:cNvSpPr/>
          <p:nvPr/>
        </p:nvSpPr>
        <p:spPr>
          <a:xfrm>
            <a:off x="6415886" y="5471715"/>
            <a:ext cx="1240212" cy="680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solver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A340FA2E-5074-4F47-A637-D925AF4A04D1}"/>
              </a:ext>
            </a:extLst>
          </p:cNvPr>
          <p:cNvCxnSpPr>
            <a:cxnSpLocks/>
          </p:cNvCxnSpPr>
          <p:nvPr/>
        </p:nvCxnSpPr>
        <p:spPr>
          <a:xfrm rot="5400000">
            <a:off x="6536926" y="4088378"/>
            <a:ext cx="771019" cy="702106"/>
          </a:xfrm>
          <a:prstGeom prst="bentConnector3">
            <a:avLst>
              <a:gd name="adj1" fmla="val 990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68C9AB9-CA0B-E04D-9014-3DD972CAB31E}"/>
              </a:ext>
            </a:extLst>
          </p:cNvPr>
          <p:cNvSpPr/>
          <p:nvPr/>
        </p:nvSpPr>
        <p:spPr>
          <a:xfrm>
            <a:off x="4530660" y="5660851"/>
            <a:ext cx="1484352" cy="8191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posteriori crop parameter distribution</a:t>
            </a: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8AA83DE-E107-9546-90F0-2AC3550D5E7C}"/>
              </a:ext>
            </a:extLst>
          </p:cNvPr>
          <p:cNvCxnSpPr>
            <a:cxnSpLocks/>
            <a:stCxn id="93" idx="1"/>
            <a:endCxn id="107" idx="3"/>
          </p:cNvCxnSpPr>
          <p:nvPr/>
        </p:nvCxnSpPr>
        <p:spPr>
          <a:xfrm rot="10800000" flipV="1">
            <a:off x="6015012" y="5811957"/>
            <a:ext cx="400874" cy="258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54757B57-17C4-7146-8996-C00CF32DAE82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6468057" y="1904154"/>
            <a:ext cx="936050" cy="7360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47B149E-9291-B749-B4CA-29173A242D27}"/>
              </a:ext>
            </a:extLst>
          </p:cNvPr>
          <p:cNvGrpSpPr/>
          <p:nvPr/>
        </p:nvGrpSpPr>
        <p:grpSpPr>
          <a:xfrm>
            <a:off x="6349673" y="3017652"/>
            <a:ext cx="1331895" cy="1845446"/>
            <a:chOff x="7279481" y="3382848"/>
            <a:chExt cx="1611028" cy="2232206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FD0777F8-286B-3649-B314-AD5E555D26EB}"/>
                </a:ext>
              </a:extLst>
            </p:cNvPr>
            <p:cNvSpPr/>
            <p:nvPr/>
          </p:nvSpPr>
          <p:spPr>
            <a:xfrm>
              <a:off x="7279481" y="3382848"/>
              <a:ext cx="1611028" cy="223220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A priori yield ensembles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1F48467-4D69-0E49-AD68-562BAEFD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0680" y="3969713"/>
              <a:ext cx="1039314" cy="1577641"/>
            </a:xfrm>
            <a:prstGeom prst="rect">
              <a:avLst/>
            </a:prstGeom>
          </p:spPr>
        </p:pic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80B0B4E-B1BF-0340-9935-A6126E6DDCC2}"/>
              </a:ext>
            </a:extLst>
          </p:cNvPr>
          <p:cNvSpPr/>
          <p:nvPr/>
        </p:nvSpPr>
        <p:spPr>
          <a:xfrm>
            <a:off x="7404107" y="1487350"/>
            <a:ext cx="1878335" cy="833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Agrometeorological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Crop growth and yield model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5A17E9BE-22C5-A54E-952A-42D7DF7057D1}"/>
              </a:ext>
            </a:extLst>
          </p:cNvPr>
          <p:cNvCxnSpPr>
            <a:cxnSpLocks/>
            <a:stCxn id="116" idx="2"/>
            <a:endCxn id="128" idx="0"/>
          </p:cNvCxnSpPr>
          <p:nvPr/>
        </p:nvCxnSpPr>
        <p:spPr>
          <a:xfrm rot="5400000">
            <a:off x="7331101" y="2005476"/>
            <a:ext cx="696695" cy="13276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E8AA18E-1E0C-B94F-9C56-C3132CE89560}"/>
              </a:ext>
            </a:extLst>
          </p:cNvPr>
          <p:cNvSpPr/>
          <p:nvPr/>
        </p:nvSpPr>
        <p:spPr>
          <a:xfrm>
            <a:off x="4990650" y="1332548"/>
            <a:ext cx="4948778" cy="364498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8072B46-DDA2-704D-BAB6-34F7765F60E9}"/>
              </a:ext>
            </a:extLst>
          </p:cNvPr>
          <p:cNvSpPr txBox="1"/>
          <p:nvPr/>
        </p:nvSpPr>
        <p:spPr>
          <a:xfrm>
            <a:off x="5124453" y="3491606"/>
            <a:ext cx="1240212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2: per weather cell ensemble generation</a:t>
            </a:r>
          </a:p>
        </p:txBody>
      </p: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046E77ED-1393-2B4D-B8AB-B9AE0D67FB6D}"/>
              </a:ext>
            </a:extLst>
          </p:cNvPr>
          <p:cNvCxnSpPr>
            <a:cxnSpLocks/>
            <a:stCxn id="44" idx="2"/>
            <a:endCxn id="93" idx="0"/>
          </p:cNvCxnSpPr>
          <p:nvPr/>
        </p:nvCxnSpPr>
        <p:spPr>
          <a:xfrm rot="5400000">
            <a:off x="7617361" y="4255163"/>
            <a:ext cx="635182" cy="1797920"/>
          </a:xfrm>
          <a:prstGeom prst="bentConnector3">
            <a:avLst>
              <a:gd name="adj1" fmla="val 35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288C38B-EE1E-934E-BC9B-AC4DA75BD54D}"/>
              </a:ext>
            </a:extLst>
          </p:cNvPr>
          <p:cNvCxnSpPr>
            <a:stCxn id="73" idx="1"/>
            <a:endCxn id="93" idx="3"/>
          </p:cNvCxnSpPr>
          <p:nvPr/>
        </p:nvCxnSpPr>
        <p:spPr>
          <a:xfrm flipH="1" flipV="1">
            <a:off x="7656097" y="5811957"/>
            <a:ext cx="296893" cy="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258203A-D976-B246-BB9B-2F52702297A8}"/>
              </a:ext>
            </a:extLst>
          </p:cNvPr>
          <p:cNvSpPr/>
          <p:nvPr/>
        </p:nvSpPr>
        <p:spPr>
          <a:xfrm flipV="1">
            <a:off x="4401339" y="5103526"/>
            <a:ext cx="5664084" cy="147012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ACD39B03-27D0-A148-946D-235ACF7F0754}"/>
              </a:ext>
            </a:extLst>
          </p:cNvPr>
          <p:cNvSpPr/>
          <p:nvPr/>
        </p:nvSpPr>
        <p:spPr>
          <a:xfrm>
            <a:off x="2360137" y="4577876"/>
            <a:ext cx="1785018" cy="6007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posteriori yield ensembles</a:t>
            </a: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A1E7C5A7-A319-4A4E-A983-AFA46108B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765" y="5210796"/>
            <a:ext cx="1784717" cy="1227292"/>
          </a:xfrm>
          <a:prstGeom prst="rect">
            <a:avLst/>
          </a:prstGeom>
        </p:spPr>
      </p:pic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14961C73-1C81-7948-9B3F-010D1D3A7AD9}"/>
              </a:ext>
            </a:extLst>
          </p:cNvPr>
          <p:cNvCxnSpPr>
            <a:cxnSpLocks/>
            <a:stCxn id="107" idx="1"/>
            <a:endCxn id="198" idx="3"/>
          </p:cNvCxnSpPr>
          <p:nvPr/>
        </p:nvCxnSpPr>
        <p:spPr>
          <a:xfrm rot="10800000">
            <a:off x="4145154" y="4878260"/>
            <a:ext cx="385506" cy="11921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76FE3601-4E37-7343-B5D6-14792D7CA6A9}"/>
              </a:ext>
            </a:extLst>
          </p:cNvPr>
          <p:cNvCxnSpPr>
            <a:cxnSpLocks/>
          </p:cNvCxnSpPr>
          <p:nvPr/>
        </p:nvCxnSpPr>
        <p:spPr>
          <a:xfrm rot="5400000">
            <a:off x="6466125" y="5003218"/>
            <a:ext cx="608618" cy="328378"/>
          </a:xfrm>
          <a:prstGeom prst="bentConnector3">
            <a:avLst>
              <a:gd name="adj1" fmla="val 662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13">
            <a:extLst>
              <a:ext uri="{FF2B5EF4-FFF2-40B4-BE49-F238E27FC236}">
                <a16:creationId xmlns:a16="http://schemas.microsoft.com/office/drawing/2014/main" id="{2292FADC-0BEA-9346-A787-B040FA2F98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t="8162" r="10788" b="5082"/>
          <a:stretch/>
        </p:blipFill>
        <p:spPr>
          <a:xfrm>
            <a:off x="284554" y="4620830"/>
            <a:ext cx="1674709" cy="157936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409397FA-148E-764D-8304-65F891231762}"/>
              </a:ext>
            </a:extLst>
          </p:cNvPr>
          <p:cNvSpPr/>
          <p:nvPr/>
        </p:nvSpPr>
        <p:spPr>
          <a:xfrm flipV="1">
            <a:off x="76288" y="4512464"/>
            <a:ext cx="4140617" cy="198261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BE1AA3D-AEF1-8848-8C25-CD0339AAAE11}"/>
              </a:ext>
            </a:extLst>
          </p:cNvPr>
          <p:cNvSpPr txBox="1"/>
          <p:nvPr/>
        </p:nvSpPr>
        <p:spPr>
          <a:xfrm>
            <a:off x="4529714" y="5194435"/>
            <a:ext cx="2209386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3: per pixel solver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BAB5C018-1B43-D149-84D1-6A6E6C70DC93}"/>
              </a:ext>
            </a:extLst>
          </p:cNvPr>
          <p:cNvSpPr txBox="1"/>
          <p:nvPr/>
        </p:nvSpPr>
        <p:spPr>
          <a:xfrm>
            <a:off x="275451" y="6121799"/>
            <a:ext cx="2006446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4: yield map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0BC5D5-0113-B943-9D28-C750402C04D2}"/>
              </a:ext>
            </a:extLst>
          </p:cNvPr>
          <p:cNvSpPr/>
          <p:nvPr/>
        </p:nvSpPr>
        <p:spPr>
          <a:xfrm>
            <a:off x="3328444" y="7019944"/>
            <a:ext cx="3661579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Update with observations (DA)</a:t>
            </a:r>
          </a:p>
        </p:txBody>
      </p:sp>
    </p:spTree>
    <p:extLst>
      <p:ext uri="{BB962C8B-B14F-4D97-AF65-F5344CB8AC3E}">
        <p14:creationId xmlns:p14="http://schemas.microsoft.com/office/powerpoint/2010/main" val="304274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05025"/>
            <a:ext cx="9144000" cy="3114971"/>
          </a:xfrm>
        </p:spPr>
        <p:txBody>
          <a:bodyPr/>
          <a:lstStyle/>
          <a:p>
            <a:pPr eaLnBrk="1">
              <a:buSzPct val="45000"/>
              <a:buFont typeface="Wingdings" charset="2"/>
              <a:buNone/>
            </a:pPr>
            <a:r>
              <a:rPr lang="en-GB" altLang="x-none" dirty="0"/>
              <a:t>	A set of techniques to combine </a:t>
            </a:r>
            <a:r>
              <a:rPr lang="en-GB" altLang="x-none" b="1" dirty="0"/>
              <a:t>data</a:t>
            </a:r>
            <a:r>
              <a:rPr lang="en-GB" altLang="x-none" dirty="0"/>
              <a:t> with some underlying </a:t>
            </a:r>
            <a:r>
              <a:rPr lang="en-GB" altLang="x-none" b="1" dirty="0"/>
              <a:t>process model </a:t>
            </a:r>
            <a:r>
              <a:rPr lang="en-GB" altLang="x-none" dirty="0"/>
              <a:t>to provide optimal estimates of the true state and/or parameters of that model.</a:t>
            </a:r>
          </a:p>
          <a:p>
            <a:pPr eaLnBrk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2209649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3B0D58-31AA-4214-A146-32D9CCF55D30}"/>
              </a:ext>
            </a:extLst>
          </p:cNvPr>
          <p:cNvSpPr txBox="1">
            <a:spLocks/>
          </p:cNvSpPr>
          <p:nvPr/>
        </p:nvSpPr>
        <p:spPr bwMode="auto">
          <a:xfrm>
            <a:off x="657225" y="19208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ＭＳ Ｐゴシック" charset="-128"/>
              </a:defRPr>
            </a:lvl2pPr>
            <a:lvl3pPr marL="1143000" indent="-230188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ＭＳ Ｐゴシック" charset="-128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kern="0" dirty="0"/>
              <a:t>Examples: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/>
              <a:t>Toy model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General DA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Quaife</a:t>
            </a:r>
            <a:r>
              <a:rPr lang="en-US" kern="0" dirty="0"/>
              <a:t> et al. 2008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Sequential technique – Kalman Filter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kern="0" dirty="0" err="1"/>
              <a:t>MacBean</a:t>
            </a:r>
            <a:r>
              <a:rPr lang="en-US" kern="0" dirty="0"/>
              <a:t> et al. 2018 (</a:t>
            </a:r>
            <a:r>
              <a:rPr lang="en-US" kern="0" dirty="0" err="1"/>
              <a:t>Orchidee</a:t>
            </a:r>
            <a:r>
              <a:rPr lang="en-US" kern="0" dirty="0"/>
              <a:t>, SIF)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Variational technique – using cost functions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</p:spTree>
    <p:extLst>
      <p:ext uri="{BB962C8B-B14F-4D97-AF65-F5344CB8AC3E}">
        <p14:creationId xmlns:p14="http://schemas.microsoft.com/office/powerpoint/2010/main" val="255867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348" y="1835621"/>
            <a:ext cx="6176968" cy="2514600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It is </a:t>
            </a:r>
            <a:r>
              <a:rPr lang="en-GB" altLang="x-none" b="1" dirty="0"/>
              <a:t>not</a:t>
            </a:r>
            <a:r>
              <a:rPr lang="en-GB" altLang="x-none" dirty="0"/>
              <a:t> just model inversion. </a:t>
            </a:r>
          </a:p>
          <a:p>
            <a:pPr eaLnBrk="1">
              <a:buSzPct val="45000"/>
              <a:buFont typeface="Wingdings" charset="2"/>
              <a:buChar char=""/>
            </a:pPr>
            <a:endParaRPr lang="en-GB" altLang="x-none" dirty="0"/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But could be seen as a process constraint on inversion (e.g. a temporal constraint) </a:t>
            </a:r>
          </a:p>
          <a:p>
            <a:pPr eaLnBrk="1"/>
            <a:endParaRPr lang="en-US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45B37-B51C-694B-BE88-83AD4CCD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16" y="1829449"/>
            <a:ext cx="3398832" cy="460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6C9D7-5DC1-DC44-B1B8-C1629C0088F7}"/>
              </a:ext>
            </a:extLst>
          </p:cNvPr>
          <p:cNvSpPr/>
          <p:nvPr/>
        </p:nvSpPr>
        <p:spPr>
          <a:xfrm>
            <a:off x="2787137" y="5334428"/>
            <a:ext cx="3700179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climatedataguide.ucar.edu</a:t>
            </a:r>
            <a:r>
              <a:rPr lang="en-US" sz="1600" dirty="0"/>
              <a:t>/climate-data/simplistic-overview-reanalysis-data-assimilation-methods</a:t>
            </a:r>
          </a:p>
        </p:txBody>
      </p:sp>
    </p:spTree>
    <p:extLst>
      <p:ext uri="{BB962C8B-B14F-4D97-AF65-F5344CB8AC3E}">
        <p14:creationId xmlns:p14="http://schemas.microsoft.com/office/powerpoint/2010/main" val="125109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4404-E9C7-E047-ACB8-1E6D72B2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model:</a:t>
            </a:r>
            <a:r>
              <a:rPr lang="en-US" dirty="0"/>
              <a:t>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50C7-5303-D841-BCEA-4F47197E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must treat all </a:t>
            </a:r>
            <a:r>
              <a:rPr lang="en-US" b="1" dirty="0"/>
              <a:t>information</a:t>
            </a:r>
            <a:r>
              <a:rPr lang="en-US" dirty="0"/>
              <a:t> as uncertain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Define PDF for observations, parameters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Describe model uncertainty, driver uncertainty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And account for all of these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0C3A4D-CEB3-704B-8B08-EA00B8F8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4225036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1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Data Assimilation is Bayesian</a:t>
            </a:r>
            <a:endParaRPr lang="en-US" altLang="x-non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1003300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Bayes’ theorem:</a:t>
            </a:r>
            <a:endParaRPr lang="en-US" altLang="x-none" dirty="0"/>
          </a:p>
        </p:txBody>
      </p:sp>
      <p:graphicFrame>
        <p:nvGraphicFramePr>
          <p:cNvPr id="45118" name="Group 62"/>
          <p:cNvGraphicFramePr>
            <a:graphicFrameLocks noGrp="1"/>
          </p:cNvGraphicFramePr>
          <p:nvPr/>
        </p:nvGraphicFramePr>
        <p:xfrm>
          <a:off x="2303463" y="3352800"/>
          <a:ext cx="5400675" cy="1428750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P(A|B)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=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P(B|A) P(A)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60E378-1E25-F443-B25A-4509950005F3}"/>
              </a:ext>
            </a:extLst>
          </p:cNvPr>
          <p:cNvSpPr txBox="1"/>
          <p:nvPr/>
        </p:nvSpPr>
        <p:spPr>
          <a:xfrm>
            <a:off x="359792" y="5796061"/>
            <a:ext cx="781598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 to DA with EO : </a:t>
            </a:r>
            <a:r>
              <a:rPr lang="en-US" sz="2800" dirty="0" err="1"/>
              <a:t>Lahoz</a:t>
            </a:r>
            <a:r>
              <a:rPr lang="en-US" sz="2800" dirty="0"/>
              <a:t> &amp; Schneider (2014) </a:t>
            </a:r>
          </a:p>
        </p:txBody>
      </p:sp>
    </p:spTree>
    <p:extLst>
      <p:ext uri="{BB962C8B-B14F-4D97-AF65-F5344CB8AC3E}">
        <p14:creationId xmlns:p14="http://schemas.microsoft.com/office/powerpoint/2010/main" val="38399948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12700</TotalTime>
  <Words>1976</Words>
  <Application>Microsoft Macintosh PowerPoint</Application>
  <PresentationFormat>Custom</PresentationFormat>
  <Paragraphs>373</Paragraphs>
  <Slides>60</Slides>
  <Notes>33</Notes>
  <HiddenSlides>1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Cambria Math</vt:lpstr>
      <vt:lpstr>Times New Roman</vt:lpstr>
      <vt:lpstr>Wingdings</vt:lpstr>
      <vt:lpstr>Default Design</vt:lpstr>
      <vt:lpstr>Data assimilation</vt:lpstr>
      <vt:lpstr>Data assimilation</vt:lpstr>
      <vt:lpstr>Models and measurement</vt:lpstr>
      <vt:lpstr>Toy model: ‘model inversion’ view</vt:lpstr>
      <vt:lpstr>Multiple constraints</vt:lpstr>
      <vt:lpstr>What is Data Assimilation?</vt:lpstr>
      <vt:lpstr>What is Data Assimilation?</vt:lpstr>
      <vt:lpstr>Toy model: Uncertainty</vt:lpstr>
      <vt:lpstr>Data Assimilation is Bayesian</vt:lpstr>
      <vt:lpstr>Gaussian (Normal)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DA aim to do?</vt:lpstr>
      <vt:lpstr>Quaife et al. 2008</vt:lpstr>
      <vt:lpstr>Quaife et al. 2008</vt:lpstr>
      <vt:lpstr>Quaife et al. 2008:  Modelled vs. observed reflectance</vt:lpstr>
      <vt:lpstr>Quaife et al. 2008: The Kalman Filter</vt:lpstr>
      <vt:lpstr>Quaife et al. 2008: The Kalman filter</vt:lpstr>
      <vt:lpstr>Quaife et al. 2008: Kalman Filter DA</vt:lpstr>
      <vt:lpstr>The Extended Kalman filter</vt:lpstr>
      <vt:lpstr>Linear approximation to function</vt:lpstr>
      <vt:lpstr>Linear approximation to function</vt:lpstr>
      <vt:lpstr>The Extended Kalman Filter</vt:lpstr>
      <vt:lpstr>The Ensemble Kalman filter</vt:lpstr>
      <vt:lpstr>The Ensemble Kalman Filter</vt:lpstr>
      <vt:lpstr>Quaife et al. 2008: Mean NEP for 2000-2002</vt:lpstr>
      <vt:lpstr>Quaife et al. 2008: The Ensemble Kalman Filter</vt:lpstr>
      <vt:lpstr>Quaife et al. 2008:  NEP – Site2 (intermediate) parameters, with/without DA</vt:lpstr>
      <vt:lpstr>MacBean et al. 2018: Particle Filters</vt:lpstr>
      <vt:lpstr>Markov Chain</vt:lpstr>
      <vt:lpstr>MacBean et al. 2018: Particle Filters</vt:lpstr>
      <vt:lpstr>Particle Filters</vt:lpstr>
      <vt:lpstr>Particle Filters</vt:lpstr>
      <vt:lpstr>Sequential techniques</vt:lpstr>
      <vt:lpstr>Smoothers</vt:lpstr>
      <vt:lpstr>Variational techniques</vt:lpstr>
      <vt:lpstr>MacBean et al. 2018: Solar-Induced Fluorescence</vt:lpstr>
      <vt:lpstr>MacBean et al. 2018: Model GPP (prior)</vt:lpstr>
      <vt:lpstr>PowerPoint Presentation</vt:lpstr>
      <vt:lpstr>3DVAR</vt:lpstr>
      <vt:lpstr>3DVAR</vt:lpstr>
      <vt:lpstr>4DVAR</vt:lpstr>
      <vt:lpstr>Variational techniques</vt:lpstr>
      <vt:lpstr>Variational data assimilation: strong constraint</vt:lpstr>
      <vt:lpstr>Variational data assimilation: strong constraint</vt:lpstr>
      <vt:lpstr>OCHIDEE with SIF</vt:lpstr>
      <vt:lpstr>PowerPoint Presentation</vt:lpstr>
      <vt:lpstr>PowerPoint Presentation</vt:lpstr>
      <vt:lpstr>PowerPoint Presentation</vt:lpstr>
      <vt:lpstr>Crop yield example</vt:lpstr>
      <vt:lpstr>Overview of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assimilation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EOLDAS Data Assimilation algorithm</dc:title>
  <dc:creator>Tristan Quaife</dc:creator>
  <cp:lastModifiedBy>Heorton, Harry</cp:lastModifiedBy>
  <cp:revision>149</cp:revision>
  <cp:lastPrinted>1601-01-01T00:00:00Z</cp:lastPrinted>
  <dcterms:created xsi:type="dcterms:W3CDTF">2010-11-25T08:35:40Z</dcterms:created>
  <dcterms:modified xsi:type="dcterms:W3CDTF">2024-03-10T14:10:42Z</dcterms:modified>
</cp:coreProperties>
</file>